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2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Public Sans Medium" charset="1" panose="00000000000000000000"/>
      <p:regular r:id="rId25"/>
    </p:embeddedFont>
    <p:embeddedFont>
      <p:font typeface="Public Sans" charset="1" panose="00000000000000000000"/>
      <p:regular r:id="rId26"/>
    </p:embeddedFont>
    <p:embeddedFont>
      <p:font typeface="Public Sans Bold" charset="1" panose="00000000000000000000"/>
      <p:regular r:id="rId28"/>
    </p:embeddedFont>
    <p:embeddedFont>
      <p:font typeface="Public Sans Italics" charset="1" panose="000000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notesMasters/notesMaster1.xml" Type="http://schemas.openxmlformats.org/officeDocument/2006/relationships/notesMaster"/><Relationship Id="rId23" Target="theme/theme2.xml" Type="http://schemas.openxmlformats.org/officeDocument/2006/relationships/theme"/><Relationship Id="rId24" Target="notesSlides/notesSlide1.xml" Type="http://schemas.openxmlformats.org/officeDocument/2006/relationships/notes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notesSlides/notesSlide2.xml" Type="http://schemas.openxmlformats.org/officeDocument/2006/relationships/notesSlide"/><Relationship Id="rId28" Target="fonts/font28.fntdata" Type="http://schemas.openxmlformats.org/officeDocument/2006/relationships/font"/><Relationship Id="rId29" Target="notesSlides/notesSlide3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4.xml" Type="http://schemas.openxmlformats.org/officeDocument/2006/relationships/notesSlide"/><Relationship Id="rId31" Target="notesSlides/notesSlide5.xml" Type="http://schemas.openxmlformats.org/officeDocument/2006/relationships/notesSlide"/><Relationship Id="rId32" Target="fonts/font32.fntdata" Type="http://schemas.openxmlformats.org/officeDocument/2006/relationships/font"/><Relationship Id="rId33" Target="notesSlides/notesSlide6.xml" Type="http://schemas.openxmlformats.org/officeDocument/2006/relationships/notesSlide"/><Relationship Id="rId34" Target="notesSlides/notesSlide7.xml" Type="http://schemas.openxmlformats.org/officeDocument/2006/relationships/notesSlide"/><Relationship Id="rId35" Target="notesSlides/notesSlide8.xml" Type="http://schemas.openxmlformats.org/officeDocument/2006/relationships/notesSlide"/><Relationship Id="rId36" Target="notesSlides/notesSlide9.xml" Type="http://schemas.openxmlformats.org/officeDocument/2006/relationships/notesSlide"/><Relationship Id="rId37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Biometric data</a:t>
            </a:r>
          </a:p>
          <a:p>
            <a:r>
              <a:rPr lang="en-US"/>
              <a:t/>
            </a:r>
          </a:p>
          <a:p>
            <a:r>
              <a:rPr lang="en-US"/>
              <a:t>Encryption for security</a:t>
            </a:r>
          </a:p>
          <a:p>
            <a:r>
              <a:rPr lang="en-US"/>
              <a:t/>
            </a:r>
          </a:p>
          <a:p>
            <a:r>
              <a:rPr lang="en-US"/>
              <a:t>Trusted access: ensure integrity of the identity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Matlab</a:t>
            </a:r>
          </a:p>
          <a:p>
            <a:r>
              <a:rPr lang="en-US"/>
              <a:t/>
            </a:r>
          </a:p>
          <a:p>
            <a:r>
              <a:rPr lang="en-US"/>
              <a:t>Image processing</a:t>
            </a:r>
          </a:p>
          <a:p>
            <a:r>
              <a:rPr lang="en-US"/>
              <a:t/>
            </a:r>
          </a:p>
          <a:p>
            <a:r>
              <a:rPr lang="en-US"/>
              <a:t>Client-Server communication</a:t>
            </a:r>
          </a:p>
          <a:p>
            <a:r>
              <a:rPr lang="en-US"/>
              <a:t/>
            </a:r>
          </a:p>
          <a:p>
            <a:r>
              <a:rPr lang="en-US"/>
              <a:t>Security steps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Authentication to a certain service using biometric data</a:t>
            </a:r>
          </a:p>
          <a:p>
            <a:r>
              <a:rPr lang="en-US"/>
              <a:t/>
            </a:r>
          </a:p>
          <a:p>
            <a:r>
              <a:rPr lang="en-US"/>
              <a:t>Fingerprint</a:t>
            </a:r>
          </a:p>
          <a:p>
            <a:r>
              <a:rPr lang="en-US"/>
              <a:t/>
            </a:r>
          </a:p>
          <a:p>
            <a:r>
              <a:rPr lang="en-US"/>
              <a:t>Commutative Encryption and Watermarking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AIM: increase quality</a:t>
            </a:r>
          </a:p>
          <a:p>
            <a:r>
              <a:rPr lang="en-US"/>
              <a:t/>
            </a:r>
          </a:p>
          <a:p>
            <a:r>
              <a:rPr lang="en-US"/>
              <a:t>Preprocessing: remove background</a:t>
            </a:r>
          </a:p>
          <a:p>
            <a:r>
              <a:rPr lang="en-US"/>
              <a:t/>
            </a:r>
          </a:p>
          <a:p>
            <a:r>
              <a:rPr lang="en-US"/>
              <a:t>Remove noise</a:t>
            </a:r>
          </a:p>
          <a:p>
            <a:r>
              <a:rPr lang="en-US"/>
              <a:t>Enhance fine details</a:t>
            </a:r>
          </a:p>
          <a:p>
            <a:r>
              <a:rPr lang="en-US"/>
              <a:t/>
            </a:r>
          </a:p>
          <a:p>
            <a:r>
              <a:rPr lang="en-US"/>
              <a:t>Transform domain for efficiency</a:t>
            </a:r>
          </a:p>
          <a:p>
            <a:r>
              <a:rPr lang="en-US"/>
              <a:t/>
            </a:r>
          </a:p>
          <a:p>
            <a:r>
              <a:rPr lang="en-US"/>
              <a:t>Again to emphasize contours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Background</a:t>
            </a:r>
          </a:p>
          <a:p>
            <a:r>
              <a:rPr lang="en-US"/>
              <a:t/>
            </a:r>
          </a:p>
          <a:p>
            <a:r>
              <a:rPr lang="en-US"/>
              <a:t>Better in fine details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Without usage of the unsafe channel</a:t>
            </a:r>
          </a:p>
          <a:p>
            <a:r>
              <a:rPr lang="en-US"/>
              <a:t/>
            </a:r>
          </a:p>
          <a:p>
            <a:r>
              <a:rPr lang="en-US"/>
              <a:t>They agree on g and p (explain)</a:t>
            </a:r>
          </a:p>
          <a:p>
            <a:r>
              <a:rPr lang="en-US"/>
              <a:t/>
            </a:r>
          </a:p>
          <a:p>
            <a:r>
              <a:rPr lang="en-US"/>
              <a:t>VPI specifically designed to handle big numbers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Commutative encryption and watermarking</a:t>
            </a:r>
          </a:p>
          <a:p>
            <a:r>
              <a:rPr lang="en-US"/>
              <a:t/>
            </a:r>
          </a:p>
          <a:p>
            <a:r>
              <a:rPr lang="en-US"/>
              <a:t>From the key a seed is extracted to initialize the random generator</a:t>
            </a:r>
          </a:p>
          <a:p>
            <a:r>
              <a:rPr lang="en-US"/>
              <a:t/>
            </a:r>
          </a:p>
          <a:p>
            <a:r>
              <a:rPr lang="en-US"/>
              <a:t>Random permutation of indexes for each bit plane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Digital signature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Security is never the first thing that is considered in a new protocol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38.jpeg" Type="http://schemas.openxmlformats.org/officeDocument/2006/relationships/image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39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42.pn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png" Type="http://schemas.openxmlformats.org/officeDocument/2006/relationships/image"/><Relationship Id="rId12" Target="../media/image37.png" Type="http://schemas.openxmlformats.org/officeDocument/2006/relationships/image"/><Relationship Id="rId2" Target="../media/image3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Relationship Id="rId8" Target="../media/image33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png" Type="http://schemas.openxmlformats.org/officeDocument/2006/relationships/image"/><Relationship Id="rId12" Target="../media/image37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1.jpe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44.png" Type="http://schemas.openxmlformats.org/officeDocument/2006/relationships/image"/><Relationship Id="rId4" Target="../media/image45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4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47.png" Type="http://schemas.openxmlformats.org/officeDocument/2006/relationships/image"/><Relationship Id="rId4" Target="../media/image4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png" Type="http://schemas.openxmlformats.org/officeDocument/2006/relationships/image"/><Relationship Id="rId12" Target="../media/image29.png" Type="http://schemas.openxmlformats.org/officeDocument/2006/relationships/image"/><Relationship Id="rId2" Target="../media/image21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Relationship Id="rId9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57237" y="6754074"/>
            <a:ext cx="3202063" cy="4114800"/>
          </a:xfrm>
          <a:custGeom>
            <a:avLst/>
            <a:gdLst/>
            <a:ahLst/>
            <a:cxnLst/>
            <a:rect r="r" b="b" t="t" l="l"/>
            <a:pathLst>
              <a:path h="4114800" w="3202063">
                <a:moveTo>
                  <a:pt x="0" y="0"/>
                </a:moveTo>
                <a:lnTo>
                  <a:pt x="3202063" y="0"/>
                </a:lnTo>
                <a:lnTo>
                  <a:pt x="320206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95350" y="1504950"/>
            <a:ext cx="13787499" cy="1335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63"/>
              </a:lnSpc>
            </a:pPr>
            <a:r>
              <a:rPr lang="en-US" sz="11900" spc="-1190" b="true">
                <a:solidFill>
                  <a:srgbClr val="272727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BASTA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841688"/>
            <a:ext cx="5137210" cy="514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272727"/>
                </a:solidFill>
                <a:latin typeface="Public Sans"/>
                <a:ea typeface="Public Sans"/>
                <a:cs typeface="Public Sans"/>
                <a:sym typeface="Public Sans"/>
              </a:rPr>
              <a:t>Alessandro Casagrande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95350" y="3154976"/>
            <a:ext cx="16363950" cy="2867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29"/>
              </a:lnSpc>
            </a:pPr>
            <a:r>
              <a:rPr lang="en-US" sz="11900" spc="-1190" b="true">
                <a:solidFill>
                  <a:srgbClr val="272727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Biometric Authentication System for Trusted Access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2928" y="1029331"/>
            <a:ext cx="11169648" cy="8493689"/>
            <a:chOff x="0" y="0"/>
            <a:chExt cx="14892865" cy="113249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424543" y="1151871"/>
              <a:ext cx="2300567" cy="2711663"/>
            </a:xfrm>
            <a:custGeom>
              <a:avLst/>
              <a:gdLst/>
              <a:ahLst/>
              <a:cxnLst/>
              <a:rect r="r" b="b" t="t" l="l"/>
              <a:pathLst>
                <a:path h="2711663" w="2300567">
                  <a:moveTo>
                    <a:pt x="0" y="0"/>
                  </a:moveTo>
                  <a:lnTo>
                    <a:pt x="2300567" y="0"/>
                  </a:lnTo>
                  <a:lnTo>
                    <a:pt x="2300567" y="2711663"/>
                  </a:lnTo>
                  <a:lnTo>
                    <a:pt x="0" y="2711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6049" r="0" b="0"/>
              </a:stretch>
            </a:blipFill>
            <a:ln cap="rnd">
              <a:noFill/>
              <a:prstDash val="solid"/>
              <a:round/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2942257" y="3346554"/>
              <a:ext cx="2267239" cy="2645653"/>
            </a:xfrm>
            <a:custGeom>
              <a:avLst/>
              <a:gdLst/>
              <a:ahLst/>
              <a:cxnLst/>
              <a:rect r="r" b="b" t="t" l="l"/>
              <a:pathLst>
                <a:path h="2645653" w="2267239">
                  <a:moveTo>
                    <a:pt x="0" y="0"/>
                  </a:moveTo>
                  <a:lnTo>
                    <a:pt x="2267239" y="0"/>
                  </a:lnTo>
                  <a:lnTo>
                    <a:pt x="2267239" y="2645652"/>
                  </a:lnTo>
                  <a:lnTo>
                    <a:pt x="0" y="2645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33" t="-8335" r="0" b="0"/>
              </a:stretch>
            </a:blipFill>
            <a:ln cap="rnd">
              <a:noFill/>
              <a:prstDash val="solid"/>
              <a:round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4470414" y="5663301"/>
              <a:ext cx="2227448" cy="2747816"/>
            </a:xfrm>
            <a:custGeom>
              <a:avLst/>
              <a:gdLst/>
              <a:ahLst/>
              <a:cxnLst/>
              <a:rect r="r" b="b" t="t" l="l"/>
              <a:pathLst>
                <a:path h="2747816" w="2227448">
                  <a:moveTo>
                    <a:pt x="0" y="0"/>
                  </a:moveTo>
                  <a:lnTo>
                    <a:pt x="2227447" y="0"/>
                  </a:lnTo>
                  <a:lnTo>
                    <a:pt x="2227447" y="2747816"/>
                  </a:lnTo>
                  <a:lnTo>
                    <a:pt x="0" y="2747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950" t="-5330" r="0" b="0"/>
              </a:stretch>
            </a:blipFill>
            <a:ln cap="rnd">
              <a:noFill/>
              <a:prstDash val="solid"/>
              <a:round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096104" y="7819539"/>
              <a:ext cx="2303048" cy="2760775"/>
            </a:xfrm>
            <a:custGeom>
              <a:avLst/>
              <a:gdLst/>
              <a:ahLst/>
              <a:cxnLst/>
              <a:rect r="r" b="b" t="t" l="l"/>
              <a:pathLst>
                <a:path h="2760775" w="2303048">
                  <a:moveTo>
                    <a:pt x="0" y="0"/>
                  </a:moveTo>
                  <a:lnTo>
                    <a:pt x="2303048" y="0"/>
                  </a:lnTo>
                  <a:lnTo>
                    <a:pt x="2303048" y="2760775"/>
                  </a:lnTo>
                  <a:lnTo>
                    <a:pt x="0" y="27607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894" t="-5208" r="0" b="0"/>
              </a:stretch>
            </a:blipFill>
            <a:ln cap="rnd">
              <a:noFill/>
              <a:prstDash val="solid"/>
              <a:round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049472" y="1090029"/>
              <a:ext cx="2305980" cy="2773506"/>
            </a:xfrm>
            <a:custGeom>
              <a:avLst/>
              <a:gdLst/>
              <a:ahLst/>
              <a:cxnLst/>
              <a:rect r="r" b="b" t="t" l="l"/>
              <a:pathLst>
                <a:path h="2773506" w="2305980">
                  <a:moveTo>
                    <a:pt x="0" y="0"/>
                  </a:moveTo>
                  <a:lnTo>
                    <a:pt x="2305980" y="0"/>
                  </a:lnTo>
                  <a:lnTo>
                    <a:pt x="2305980" y="2773505"/>
                  </a:lnTo>
                  <a:lnTo>
                    <a:pt x="0" y="27735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747" t="-5745" r="0" b="0"/>
              </a:stretch>
            </a:blipFill>
            <a:ln cap="rnd">
              <a:noFill/>
              <a:prstDash val="solid"/>
              <a:round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8652738" y="3274813"/>
              <a:ext cx="2279323" cy="2717393"/>
            </a:xfrm>
            <a:custGeom>
              <a:avLst/>
              <a:gdLst/>
              <a:ahLst/>
              <a:cxnLst/>
              <a:rect r="r" b="b" t="t" l="l"/>
              <a:pathLst>
                <a:path h="2717393" w="2279323">
                  <a:moveTo>
                    <a:pt x="0" y="0"/>
                  </a:moveTo>
                  <a:lnTo>
                    <a:pt x="2279323" y="0"/>
                  </a:lnTo>
                  <a:lnTo>
                    <a:pt x="2279323" y="2717393"/>
                  </a:lnTo>
                  <a:lnTo>
                    <a:pt x="0" y="2717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373" t="-6288" r="0" b="0"/>
              </a:stretch>
            </a:blipFill>
            <a:ln cap="rnd">
              <a:noFill/>
              <a:prstDash val="solid"/>
              <a:round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0233414" y="5498731"/>
              <a:ext cx="2312840" cy="2747382"/>
            </a:xfrm>
            <a:custGeom>
              <a:avLst/>
              <a:gdLst/>
              <a:ahLst/>
              <a:cxnLst/>
              <a:rect r="r" b="b" t="t" l="l"/>
              <a:pathLst>
                <a:path h="2747382" w="2312840">
                  <a:moveTo>
                    <a:pt x="0" y="0"/>
                  </a:moveTo>
                  <a:lnTo>
                    <a:pt x="2312840" y="0"/>
                  </a:lnTo>
                  <a:lnTo>
                    <a:pt x="2312840" y="2747382"/>
                  </a:lnTo>
                  <a:lnTo>
                    <a:pt x="0" y="27473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528" t="-5785" r="0" b="0"/>
              </a:stretch>
            </a:blipFill>
            <a:ln cap="rnd">
              <a:noFill/>
              <a:prstDash val="solid"/>
              <a:round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1771985" y="7815195"/>
              <a:ext cx="2266476" cy="2716959"/>
            </a:xfrm>
            <a:custGeom>
              <a:avLst/>
              <a:gdLst/>
              <a:ahLst/>
              <a:cxnLst/>
              <a:rect r="r" b="b" t="t" l="l"/>
              <a:pathLst>
                <a:path h="2716959" w="2266476">
                  <a:moveTo>
                    <a:pt x="0" y="0"/>
                  </a:moveTo>
                  <a:lnTo>
                    <a:pt x="2266476" y="0"/>
                  </a:lnTo>
                  <a:lnTo>
                    <a:pt x="2266476" y="2716959"/>
                  </a:lnTo>
                  <a:lnTo>
                    <a:pt x="0" y="27169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4462" r="0" b="0"/>
              </a:stretch>
            </a:blipFill>
            <a:ln cap="rnd">
              <a:noFill/>
              <a:prstDash val="solid"/>
              <a:round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5251875"/>
              <a:ext cx="821357" cy="822853"/>
            </a:xfrm>
            <a:custGeom>
              <a:avLst/>
              <a:gdLst/>
              <a:ahLst/>
              <a:cxnLst/>
              <a:rect r="r" b="b" t="t" l="l"/>
              <a:pathLst>
                <a:path h="822853" w="821357">
                  <a:moveTo>
                    <a:pt x="0" y="0"/>
                  </a:moveTo>
                  <a:lnTo>
                    <a:pt x="821357" y="0"/>
                  </a:lnTo>
                  <a:lnTo>
                    <a:pt x="821357" y="822853"/>
                  </a:lnTo>
                  <a:lnTo>
                    <a:pt x="0" y="8228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2533998" y="-76200"/>
              <a:ext cx="5464945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272727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Encrypted Bit Planes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837493" y="3787334"/>
              <a:ext cx="1023933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272727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3547495" y="6018489"/>
              <a:ext cx="1023933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272727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5072171" y="8465966"/>
              <a:ext cx="1023933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272727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6735661" y="10639119"/>
              <a:ext cx="1023933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272727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7499479" y="3787334"/>
              <a:ext cx="1023933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272727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9209481" y="6018489"/>
              <a:ext cx="1023933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272727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0853934" y="8320855"/>
              <a:ext cx="1023933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272727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1201720" y="10639119"/>
              <a:ext cx="3691144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272727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 </a:t>
              </a:r>
              <a:r>
                <a:rPr lang="en-US" sz="3000" i="true">
                  <a:solidFill>
                    <a:srgbClr val="272727"/>
                  </a:solidFill>
                  <a:latin typeface="Public Sans Italics"/>
                  <a:ea typeface="Public Sans Italics"/>
                  <a:cs typeface="Public Sans Italics"/>
                  <a:sym typeface="Public Sans Italics"/>
                </a:rPr>
                <a:t>(Watermark)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564568" y="1028700"/>
            <a:ext cx="5890803" cy="7059870"/>
            <a:chOff x="0" y="0"/>
            <a:chExt cx="7854403" cy="941316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1342110" y="1584301"/>
              <a:ext cx="6512294" cy="7828859"/>
            </a:xfrm>
            <a:custGeom>
              <a:avLst/>
              <a:gdLst/>
              <a:ahLst/>
              <a:cxnLst/>
              <a:rect r="r" b="b" t="t" l="l"/>
              <a:pathLst>
                <a:path h="7828859" w="6512294">
                  <a:moveTo>
                    <a:pt x="0" y="0"/>
                  </a:moveTo>
                  <a:lnTo>
                    <a:pt x="6512293" y="0"/>
                  </a:lnTo>
                  <a:lnTo>
                    <a:pt x="6512293" y="7828859"/>
                  </a:lnTo>
                  <a:lnTo>
                    <a:pt x="0" y="7828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10674" t="-3086" r="-10296" b="-7646"/>
              </a:stretch>
            </a:blipFill>
            <a:ln cap="rnd">
              <a:noFill/>
              <a:prstDash val="solid"/>
              <a:round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5251875"/>
              <a:ext cx="821357" cy="822853"/>
            </a:xfrm>
            <a:custGeom>
              <a:avLst/>
              <a:gdLst/>
              <a:ahLst/>
              <a:cxnLst/>
              <a:rect r="r" b="b" t="t" l="l"/>
              <a:pathLst>
                <a:path h="822853" w="821357">
                  <a:moveTo>
                    <a:pt x="0" y="0"/>
                  </a:moveTo>
                  <a:lnTo>
                    <a:pt x="821357" y="0"/>
                  </a:lnTo>
                  <a:lnTo>
                    <a:pt x="821357" y="822853"/>
                  </a:lnTo>
                  <a:lnTo>
                    <a:pt x="0" y="8228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1923362" y="-76200"/>
              <a:ext cx="5349789" cy="1397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272727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Encrypted and Watermarked image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15908" y="3887980"/>
            <a:ext cx="3632308" cy="3491248"/>
          </a:xfrm>
          <a:custGeom>
            <a:avLst/>
            <a:gdLst/>
            <a:ahLst/>
            <a:cxnLst/>
            <a:rect r="r" b="b" t="t" l="l"/>
            <a:pathLst>
              <a:path h="3491248" w="3632308">
                <a:moveTo>
                  <a:pt x="0" y="0"/>
                </a:moveTo>
                <a:lnTo>
                  <a:pt x="3632308" y="0"/>
                </a:lnTo>
                <a:lnTo>
                  <a:pt x="3632308" y="3491248"/>
                </a:lnTo>
                <a:lnTo>
                  <a:pt x="0" y="3491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2" t="-31499" r="-146381" b="-1402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77567" y="3544145"/>
            <a:ext cx="3395088" cy="4178918"/>
          </a:xfrm>
          <a:custGeom>
            <a:avLst/>
            <a:gdLst/>
            <a:ahLst/>
            <a:cxnLst/>
            <a:rect r="r" b="b" t="t" l="l"/>
            <a:pathLst>
              <a:path h="4178918" w="3395088">
                <a:moveTo>
                  <a:pt x="0" y="0"/>
                </a:moveTo>
                <a:lnTo>
                  <a:pt x="3395088" y="0"/>
                </a:lnTo>
                <a:lnTo>
                  <a:pt x="3395088" y="4178918"/>
                </a:lnTo>
                <a:lnTo>
                  <a:pt x="0" y="41789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3866" t="-19533" r="0" b="-2046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6019966" y="-2199565"/>
            <a:ext cx="2657541" cy="3971868"/>
          </a:xfrm>
          <a:custGeom>
            <a:avLst/>
            <a:gdLst/>
            <a:ahLst/>
            <a:cxnLst/>
            <a:rect r="r" b="b" t="t" l="l"/>
            <a:pathLst>
              <a:path h="3971868" w="2657541">
                <a:moveTo>
                  <a:pt x="2657541" y="0"/>
                </a:moveTo>
                <a:lnTo>
                  <a:pt x="0" y="0"/>
                </a:lnTo>
                <a:lnTo>
                  <a:pt x="0" y="3971868"/>
                </a:lnTo>
                <a:lnTo>
                  <a:pt x="2657541" y="3971868"/>
                </a:lnTo>
                <a:lnTo>
                  <a:pt x="265754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312994" y="5090602"/>
            <a:ext cx="3429758" cy="1037502"/>
          </a:xfrm>
          <a:custGeom>
            <a:avLst/>
            <a:gdLst/>
            <a:ahLst/>
            <a:cxnLst/>
            <a:rect r="r" b="b" t="t" l="l"/>
            <a:pathLst>
              <a:path h="1037502" w="3429758">
                <a:moveTo>
                  <a:pt x="0" y="0"/>
                </a:moveTo>
                <a:lnTo>
                  <a:pt x="3429758" y="0"/>
                </a:lnTo>
                <a:lnTo>
                  <a:pt x="3429758" y="1037502"/>
                </a:lnTo>
                <a:lnTo>
                  <a:pt x="0" y="10375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856579" y="3118083"/>
            <a:ext cx="4078122" cy="2304139"/>
          </a:xfrm>
          <a:custGeom>
            <a:avLst/>
            <a:gdLst/>
            <a:ahLst/>
            <a:cxnLst/>
            <a:rect r="r" b="b" t="t" l="l"/>
            <a:pathLst>
              <a:path h="2304139" w="4078122">
                <a:moveTo>
                  <a:pt x="0" y="0"/>
                </a:moveTo>
                <a:lnTo>
                  <a:pt x="4078122" y="0"/>
                </a:lnTo>
                <a:lnTo>
                  <a:pt x="4078122" y="2304139"/>
                </a:lnTo>
                <a:lnTo>
                  <a:pt x="0" y="23041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845102" y="3887980"/>
            <a:ext cx="3089600" cy="1745624"/>
          </a:xfrm>
          <a:custGeom>
            <a:avLst/>
            <a:gdLst/>
            <a:ahLst/>
            <a:cxnLst/>
            <a:rect r="r" b="b" t="t" l="l"/>
            <a:pathLst>
              <a:path h="1745624" w="3089600">
                <a:moveTo>
                  <a:pt x="0" y="0"/>
                </a:moveTo>
                <a:lnTo>
                  <a:pt x="3089599" y="0"/>
                </a:lnTo>
                <a:lnTo>
                  <a:pt x="3089599" y="1745624"/>
                </a:lnTo>
                <a:lnTo>
                  <a:pt x="0" y="174562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017043"/>
            <a:ext cx="11655758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spc="-800">
                <a:solidFill>
                  <a:srgbClr val="272727"/>
                </a:solidFill>
                <a:latin typeface="Public Sans"/>
                <a:ea typeface="Public Sans"/>
                <a:cs typeface="Public Sans"/>
                <a:sym typeface="Public Sans"/>
              </a:rPr>
              <a:t>Transmission over TCP/IP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110338" y="5909107"/>
            <a:ext cx="8808400" cy="2953146"/>
            <a:chOff x="0" y="0"/>
            <a:chExt cx="11744533" cy="393752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2228109"/>
              <a:ext cx="11744533" cy="17094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47700" indent="-323850" lvl="1">
                <a:lnSpc>
                  <a:spcPts val="5430"/>
                </a:lnSpc>
                <a:buFont typeface="Arial"/>
                <a:buChar char="•"/>
              </a:pPr>
              <a:r>
                <a:rPr lang="en-US" sz="3000">
                  <a:solidFill>
                    <a:srgbClr val="272727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Encrypted to guarantee security</a:t>
              </a:r>
            </a:p>
            <a:p>
              <a:pPr algn="just" marL="647700" indent="-323850" lvl="1">
                <a:lnSpc>
                  <a:spcPts val="5430"/>
                </a:lnSpc>
                <a:buFont typeface="Arial"/>
                <a:buChar char="•"/>
              </a:pPr>
              <a:r>
                <a:rPr lang="en-US" sz="3000">
                  <a:solidFill>
                    <a:srgbClr val="272727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Watermarked to guarantee the user identity  </a:t>
              </a:r>
            </a:p>
          </p:txBody>
        </p:sp>
        <p:sp>
          <p:nvSpPr>
            <p:cNvPr name="AutoShape 11" id="11"/>
            <p:cNvSpPr/>
            <p:nvPr/>
          </p:nvSpPr>
          <p:spPr>
            <a:xfrm>
              <a:off x="5213645" y="0"/>
              <a:ext cx="0" cy="2289303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oval" len="lg" w="lg"/>
              <a:tailEnd type="oval" len="lg" w="lg"/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3221473" y="3078355"/>
            <a:ext cx="1393327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72727"/>
                </a:solidFill>
                <a:latin typeface="Public Sans"/>
                <a:ea typeface="Public Sans"/>
                <a:cs typeface="Public Sans"/>
                <a:sym typeface="Public Sans"/>
              </a:rPr>
              <a:t>Client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253165" y="3078355"/>
            <a:ext cx="1393327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72727"/>
                </a:solidFill>
                <a:latin typeface="Public Sans"/>
                <a:ea typeface="Public Sans"/>
                <a:cs typeface="Public Sans"/>
                <a:sym typeface="Public Sans"/>
              </a:rPr>
              <a:t>Server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75646" y="817049"/>
            <a:ext cx="616017" cy="617140"/>
          </a:xfrm>
          <a:custGeom>
            <a:avLst/>
            <a:gdLst/>
            <a:ahLst/>
            <a:cxnLst/>
            <a:rect r="r" b="b" t="t" l="l"/>
            <a:pathLst>
              <a:path h="617140" w="616017">
                <a:moveTo>
                  <a:pt x="0" y="0"/>
                </a:moveTo>
                <a:lnTo>
                  <a:pt x="616017" y="0"/>
                </a:lnTo>
                <a:lnTo>
                  <a:pt x="616017" y="617140"/>
                </a:lnTo>
                <a:lnTo>
                  <a:pt x="0" y="617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75646" y="3080662"/>
            <a:ext cx="616017" cy="617140"/>
          </a:xfrm>
          <a:custGeom>
            <a:avLst/>
            <a:gdLst/>
            <a:ahLst/>
            <a:cxnLst/>
            <a:rect r="r" b="b" t="t" l="l"/>
            <a:pathLst>
              <a:path h="617140" w="616017">
                <a:moveTo>
                  <a:pt x="0" y="0"/>
                </a:moveTo>
                <a:lnTo>
                  <a:pt x="616017" y="0"/>
                </a:lnTo>
                <a:lnTo>
                  <a:pt x="616017" y="617140"/>
                </a:lnTo>
                <a:lnTo>
                  <a:pt x="0" y="617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75646" y="7480219"/>
            <a:ext cx="616017" cy="617140"/>
          </a:xfrm>
          <a:custGeom>
            <a:avLst/>
            <a:gdLst/>
            <a:ahLst/>
            <a:cxnLst/>
            <a:rect r="r" b="b" t="t" l="l"/>
            <a:pathLst>
              <a:path h="617140" w="616017">
                <a:moveTo>
                  <a:pt x="0" y="0"/>
                </a:moveTo>
                <a:lnTo>
                  <a:pt x="616017" y="0"/>
                </a:lnTo>
                <a:lnTo>
                  <a:pt x="616017" y="617140"/>
                </a:lnTo>
                <a:lnTo>
                  <a:pt x="0" y="617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71124"/>
            <a:ext cx="7376351" cy="1924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8000" spc="-640">
                <a:solidFill>
                  <a:srgbClr val="272727"/>
                </a:solidFill>
                <a:latin typeface="Public Sans"/>
                <a:ea typeface="Public Sans"/>
                <a:cs typeface="Public Sans"/>
                <a:sym typeface="Public Sans"/>
              </a:rPr>
              <a:t>Decryption &amp; Watermark check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1042887" y="901782"/>
            <a:ext cx="6216413" cy="1907215"/>
            <a:chOff x="0" y="0"/>
            <a:chExt cx="8288550" cy="254295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76200"/>
              <a:ext cx="6147808" cy="5206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99"/>
                </a:lnSpc>
              </a:pPr>
              <a:r>
                <a:rPr lang="en-US" sz="2999" spc="-239" b="true">
                  <a:solidFill>
                    <a:srgbClr val="272727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Bit plane slicing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145954"/>
              <a:ext cx="8288550" cy="1397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en-US" sz="3000">
                  <a:solidFill>
                    <a:srgbClr val="272727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The image is sliced into 8 binary bit planes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042887" y="3165395"/>
            <a:ext cx="6216413" cy="4038599"/>
            <a:chOff x="0" y="0"/>
            <a:chExt cx="8288550" cy="538479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76200"/>
              <a:ext cx="6147808" cy="5206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99"/>
                </a:lnSpc>
              </a:pPr>
              <a:r>
                <a:rPr lang="en-US" sz="2999" spc="-239" b="true">
                  <a:solidFill>
                    <a:srgbClr val="272727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Decryption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142999"/>
              <a:ext cx="8288550" cy="4241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272727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Random shuffle algorithm applied to the first 7 bit planes (</a:t>
              </a:r>
              <a:r>
                <a:rPr lang="en-US" sz="3000" u="sng">
                  <a:solidFill>
                    <a:srgbClr val="272727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inverse of client’s one</a:t>
              </a:r>
              <a:r>
                <a:rPr lang="en-US" sz="3000">
                  <a:solidFill>
                    <a:srgbClr val="272727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)</a:t>
              </a:r>
            </a:p>
            <a:p>
              <a:pPr algn="just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272727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Seed derived from the key  with SHA-256 hash function (</a:t>
              </a:r>
              <a:r>
                <a:rPr lang="en-US" sz="3000" u="sng">
                  <a:solidFill>
                    <a:srgbClr val="272727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same as client’s one</a:t>
              </a:r>
              <a:r>
                <a:rPr lang="en-US" sz="3000">
                  <a:solidFill>
                    <a:srgbClr val="272727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)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042887" y="7564952"/>
            <a:ext cx="6216413" cy="1904999"/>
            <a:chOff x="0" y="0"/>
            <a:chExt cx="8288550" cy="2539999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76200"/>
              <a:ext cx="6147808" cy="5206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99"/>
                </a:lnSpc>
              </a:pPr>
              <a:r>
                <a:rPr lang="en-US" sz="2999" spc="-239" b="true">
                  <a:solidFill>
                    <a:srgbClr val="272727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Watermark check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142999"/>
              <a:ext cx="8288550" cy="1397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en-US" sz="3000">
                  <a:solidFill>
                    <a:srgbClr val="272727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The last bit plane should be the expected watermark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true" flipV="true" rot="-10800000">
            <a:off x="-823590" y="6020803"/>
            <a:ext cx="2657541" cy="3971868"/>
          </a:xfrm>
          <a:custGeom>
            <a:avLst/>
            <a:gdLst/>
            <a:ahLst/>
            <a:cxnLst/>
            <a:rect r="r" b="b" t="t" l="l"/>
            <a:pathLst>
              <a:path h="3971868" w="2657541">
                <a:moveTo>
                  <a:pt x="2657541" y="3971868"/>
                </a:moveTo>
                <a:lnTo>
                  <a:pt x="0" y="3971868"/>
                </a:lnTo>
                <a:lnTo>
                  <a:pt x="0" y="0"/>
                </a:lnTo>
                <a:lnTo>
                  <a:pt x="2657541" y="0"/>
                </a:lnTo>
                <a:lnTo>
                  <a:pt x="2657541" y="397186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01953" y="3759580"/>
            <a:ext cx="6429845" cy="4806369"/>
          </a:xfrm>
          <a:custGeom>
            <a:avLst/>
            <a:gdLst/>
            <a:ahLst/>
            <a:cxnLst/>
            <a:rect r="r" b="b" t="t" l="l"/>
            <a:pathLst>
              <a:path h="4806369" w="6429845">
                <a:moveTo>
                  <a:pt x="0" y="0"/>
                </a:moveTo>
                <a:lnTo>
                  <a:pt x="6429845" y="0"/>
                </a:lnTo>
                <a:lnTo>
                  <a:pt x="6429845" y="4806369"/>
                </a:lnTo>
                <a:lnTo>
                  <a:pt x="0" y="48063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3330" t="-36179" r="-23088" b="-15269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00413" y="1009650"/>
            <a:ext cx="3446991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600"/>
              </a:lnSpc>
            </a:pPr>
            <a:r>
              <a:rPr lang="en-US" sz="8000" spc="-800">
                <a:solidFill>
                  <a:srgbClr val="272727"/>
                </a:solidFill>
                <a:latin typeface="Public Sans"/>
                <a:ea typeface="Public Sans"/>
                <a:cs typeface="Public Sans"/>
                <a:sym typeface="Public Sans"/>
              </a:rPr>
              <a:t>Results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940543" y="2578943"/>
            <a:ext cx="4884220" cy="5871644"/>
          </a:xfrm>
          <a:custGeom>
            <a:avLst/>
            <a:gdLst/>
            <a:ahLst/>
            <a:cxnLst/>
            <a:rect r="r" b="b" t="t" l="l"/>
            <a:pathLst>
              <a:path h="5871644" w="4884220">
                <a:moveTo>
                  <a:pt x="0" y="0"/>
                </a:moveTo>
                <a:lnTo>
                  <a:pt x="4884220" y="0"/>
                </a:lnTo>
                <a:lnTo>
                  <a:pt x="4884220" y="5871644"/>
                </a:lnTo>
                <a:lnTo>
                  <a:pt x="0" y="587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674" t="-3086" r="-10296" b="-7646"/>
            </a:stretch>
          </a:blipFill>
          <a:ln cap="rnd">
            <a:noFill/>
            <a:prstDash val="solid"/>
            <a:round/>
          </a:ln>
        </p:spPr>
      </p:sp>
      <p:sp>
        <p:nvSpPr>
          <p:cNvPr name="TextBox 4" id="4"/>
          <p:cNvSpPr txBox="true"/>
          <p:nvPr/>
        </p:nvSpPr>
        <p:spPr>
          <a:xfrm rot="0">
            <a:off x="2376482" y="8434879"/>
            <a:ext cx="4012342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>
                <a:solidFill>
                  <a:srgbClr val="272727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Encrypted and Watermarked image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033405" y="5541241"/>
            <a:ext cx="616017" cy="617140"/>
          </a:xfrm>
          <a:custGeom>
            <a:avLst/>
            <a:gdLst/>
            <a:ahLst/>
            <a:cxnLst/>
            <a:rect r="r" b="b" t="t" l="l"/>
            <a:pathLst>
              <a:path h="617140" w="616017">
                <a:moveTo>
                  <a:pt x="0" y="0"/>
                </a:moveTo>
                <a:lnTo>
                  <a:pt x="616018" y="0"/>
                </a:lnTo>
                <a:lnTo>
                  <a:pt x="616018" y="617140"/>
                </a:lnTo>
                <a:lnTo>
                  <a:pt x="0" y="6171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858973" y="1181100"/>
            <a:ext cx="9984788" cy="8431042"/>
            <a:chOff x="0" y="0"/>
            <a:chExt cx="13313050" cy="1124139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493780" y="3703806"/>
              <a:ext cx="1023933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272727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2101057" y="5900105"/>
              <a:ext cx="1023933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272727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3592449" y="8267564"/>
              <a:ext cx="1023933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272727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5316683" y="10481809"/>
              <a:ext cx="1023933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272727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6204261" y="3753475"/>
              <a:ext cx="1023933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272727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7784938" y="5900105"/>
              <a:ext cx="1023933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272727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9274119" y="8237326"/>
              <a:ext cx="1023933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272727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9621906" y="10555590"/>
              <a:ext cx="3691144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272727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 </a:t>
              </a:r>
              <a:r>
                <a:rPr lang="en-US" sz="3000" i="true">
                  <a:solidFill>
                    <a:srgbClr val="272727"/>
                  </a:solidFill>
                  <a:latin typeface="Public Sans Italics"/>
                  <a:ea typeface="Public Sans Italics"/>
                  <a:cs typeface="Public Sans Italics"/>
                  <a:sym typeface="Public Sans Italics"/>
                </a:rPr>
                <a:t>(Watermark)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084518"/>
              <a:ext cx="2300567" cy="2711663"/>
            </a:xfrm>
            <a:custGeom>
              <a:avLst/>
              <a:gdLst/>
              <a:ahLst/>
              <a:cxnLst/>
              <a:rect r="r" b="b" t="t" l="l"/>
              <a:pathLst>
                <a:path h="2711663" w="2300567">
                  <a:moveTo>
                    <a:pt x="0" y="0"/>
                  </a:moveTo>
                  <a:lnTo>
                    <a:pt x="2300567" y="0"/>
                  </a:lnTo>
                  <a:lnTo>
                    <a:pt x="2300567" y="2711663"/>
                  </a:lnTo>
                  <a:lnTo>
                    <a:pt x="0" y="2711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6049" r="0" b="0"/>
              </a:stretch>
            </a:blipFill>
            <a:ln cap="rnd">
              <a:noFill/>
              <a:prstDash val="solid"/>
              <a:round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517714" y="3279200"/>
              <a:ext cx="2267239" cy="2645653"/>
            </a:xfrm>
            <a:custGeom>
              <a:avLst/>
              <a:gdLst/>
              <a:ahLst/>
              <a:cxnLst/>
              <a:rect r="r" b="b" t="t" l="l"/>
              <a:pathLst>
                <a:path h="2645653" w="2267239">
                  <a:moveTo>
                    <a:pt x="0" y="0"/>
                  </a:moveTo>
                  <a:lnTo>
                    <a:pt x="2267239" y="0"/>
                  </a:lnTo>
                  <a:lnTo>
                    <a:pt x="2267239" y="2645653"/>
                  </a:lnTo>
                  <a:lnTo>
                    <a:pt x="0" y="26456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133" t="-8335" r="0" b="0"/>
              </a:stretch>
            </a:blipFill>
            <a:ln cap="rnd">
              <a:noFill/>
              <a:prstDash val="solid"/>
              <a:round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3045871" y="5595948"/>
              <a:ext cx="2227448" cy="2747816"/>
            </a:xfrm>
            <a:custGeom>
              <a:avLst/>
              <a:gdLst/>
              <a:ahLst/>
              <a:cxnLst/>
              <a:rect r="r" b="b" t="t" l="l"/>
              <a:pathLst>
                <a:path h="2747816" w="2227448">
                  <a:moveTo>
                    <a:pt x="0" y="0"/>
                  </a:moveTo>
                  <a:lnTo>
                    <a:pt x="2227447" y="0"/>
                  </a:lnTo>
                  <a:lnTo>
                    <a:pt x="2227447" y="2747816"/>
                  </a:lnTo>
                  <a:lnTo>
                    <a:pt x="0" y="2747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950" t="-5330" r="0" b="0"/>
              </a:stretch>
            </a:blipFill>
            <a:ln cap="rnd">
              <a:noFill/>
              <a:prstDash val="solid"/>
              <a:round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473405" y="7704025"/>
              <a:ext cx="2303048" cy="2760775"/>
            </a:xfrm>
            <a:custGeom>
              <a:avLst/>
              <a:gdLst/>
              <a:ahLst/>
              <a:cxnLst/>
              <a:rect r="r" b="b" t="t" l="l"/>
              <a:pathLst>
                <a:path h="2760775" w="2303048">
                  <a:moveTo>
                    <a:pt x="0" y="0"/>
                  </a:moveTo>
                  <a:lnTo>
                    <a:pt x="2303048" y="0"/>
                  </a:lnTo>
                  <a:lnTo>
                    <a:pt x="2303048" y="2760775"/>
                  </a:lnTo>
                  <a:lnTo>
                    <a:pt x="0" y="27607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894" t="-5208" r="0" b="0"/>
              </a:stretch>
            </a:blipFill>
            <a:ln cap="rnd">
              <a:noFill/>
              <a:prstDash val="solid"/>
              <a:round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5624929" y="1022675"/>
              <a:ext cx="2305980" cy="2773506"/>
            </a:xfrm>
            <a:custGeom>
              <a:avLst/>
              <a:gdLst/>
              <a:ahLst/>
              <a:cxnLst/>
              <a:rect r="r" b="b" t="t" l="l"/>
              <a:pathLst>
                <a:path h="2773506" w="2305980">
                  <a:moveTo>
                    <a:pt x="0" y="0"/>
                  </a:moveTo>
                  <a:lnTo>
                    <a:pt x="2305980" y="0"/>
                  </a:lnTo>
                  <a:lnTo>
                    <a:pt x="2305980" y="2773506"/>
                  </a:lnTo>
                  <a:lnTo>
                    <a:pt x="0" y="27735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747" t="-5745" r="0" b="0"/>
              </a:stretch>
            </a:blipFill>
            <a:ln cap="rnd">
              <a:noFill/>
              <a:prstDash val="solid"/>
              <a:round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7228195" y="3207459"/>
              <a:ext cx="2279323" cy="2717393"/>
            </a:xfrm>
            <a:custGeom>
              <a:avLst/>
              <a:gdLst/>
              <a:ahLst/>
              <a:cxnLst/>
              <a:rect r="r" b="b" t="t" l="l"/>
              <a:pathLst>
                <a:path h="2717393" w="2279323">
                  <a:moveTo>
                    <a:pt x="0" y="0"/>
                  </a:moveTo>
                  <a:lnTo>
                    <a:pt x="2279323" y="0"/>
                  </a:lnTo>
                  <a:lnTo>
                    <a:pt x="2279323" y="2717394"/>
                  </a:lnTo>
                  <a:lnTo>
                    <a:pt x="0" y="2717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373" t="-6288" r="0" b="0"/>
              </a:stretch>
            </a:blipFill>
            <a:ln cap="rnd">
              <a:noFill/>
              <a:prstDash val="solid"/>
              <a:round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8808872" y="5431377"/>
              <a:ext cx="2312840" cy="2747382"/>
            </a:xfrm>
            <a:custGeom>
              <a:avLst/>
              <a:gdLst/>
              <a:ahLst/>
              <a:cxnLst/>
              <a:rect r="r" b="b" t="t" l="l"/>
              <a:pathLst>
                <a:path h="2747382" w="2312840">
                  <a:moveTo>
                    <a:pt x="0" y="0"/>
                  </a:moveTo>
                  <a:lnTo>
                    <a:pt x="2312839" y="0"/>
                  </a:lnTo>
                  <a:lnTo>
                    <a:pt x="2312839" y="2747382"/>
                  </a:lnTo>
                  <a:lnTo>
                    <a:pt x="0" y="27473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528" t="-5785" r="0" b="0"/>
              </a:stretch>
            </a:blip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 rot="0">
              <a:off x="1371943" y="-76200"/>
              <a:ext cx="5464945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272727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Encrypted Bit Planes</a:t>
              </a:r>
            </a:p>
          </p:txBody>
        </p:sp>
        <p:sp>
          <p:nvSpPr>
            <p:cNvPr name="Freeform 23" id="23"/>
            <p:cNvSpPr/>
            <p:nvPr/>
          </p:nvSpPr>
          <p:spPr>
            <a:xfrm flipH="false" flipV="false" rot="0">
              <a:off x="10281938" y="7715655"/>
              <a:ext cx="2371080" cy="2842354"/>
            </a:xfrm>
            <a:custGeom>
              <a:avLst/>
              <a:gdLst/>
              <a:ahLst/>
              <a:cxnLst/>
              <a:rect r="r" b="b" t="t" l="l"/>
              <a:pathLst>
                <a:path h="2842354" w="2371080">
                  <a:moveTo>
                    <a:pt x="0" y="0"/>
                  </a:moveTo>
                  <a:lnTo>
                    <a:pt x="2371080" y="0"/>
                  </a:lnTo>
                  <a:lnTo>
                    <a:pt x="2371080" y="2842354"/>
                  </a:lnTo>
                  <a:lnTo>
                    <a:pt x="0" y="2842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-4462" r="0" b="0"/>
              </a:stretch>
            </a:blipFill>
            <a:ln cap="rnd">
              <a:noFill/>
              <a:prstDash val="solid"/>
              <a:round/>
            </a:ln>
          </p:spPr>
        </p:sp>
      </p:grp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564568" y="1580580"/>
            <a:ext cx="5972860" cy="6453335"/>
            <a:chOff x="0" y="0"/>
            <a:chExt cx="7963813" cy="86044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4516035"/>
              <a:ext cx="821357" cy="822853"/>
            </a:xfrm>
            <a:custGeom>
              <a:avLst/>
              <a:gdLst/>
              <a:ahLst/>
              <a:cxnLst/>
              <a:rect r="r" b="b" t="t" l="l"/>
              <a:pathLst>
                <a:path h="822853" w="821357">
                  <a:moveTo>
                    <a:pt x="0" y="0"/>
                  </a:moveTo>
                  <a:lnTo>
                    <a:pt x="821357" y="0"/>
                  </a:lnTo>
                  <a:lnTo>
                    <a:pt x="821357" y="822852"/>
                  </a:lnTo>
                  <a:lnTo>
                    <a:pt x="0" y="822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07157" y="896673"/>
              <a:ext cx="6456657" cy="7707773"/>
            </a:xfrm>
            <a:custGeom>
              <a:avLst/>
              <a:gdLst/>
              <a:ahLst/>
              <a:cxnLst/>
              <a:rect r="r" b="b" t="t" l="l"/>
              <a:pathLst>
                <a:path h="7707773" w="6456657">
                  <a:moveTo>
                    <a:pt x="0" y="0"/>
                  </a:moveTo>
                  <a:lnTo>
                    <a:pt x="6456656" y="0"/>
                  </a:lnTo>
                  <a:lnTo>
                    <a:pt x="6456656" y="7707774"/>
                  </a:lnTo>
                  <a:lnTo>
                    <a:pt x="0" y="77077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262" t="-3627" r="-11069" b="-8216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2601322" y="-76200"/>
              <a:ext cx="4268325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272727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Decrypted image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32629" y="918371"/>
            <a:ext cx="11169648" cy="8604018"/>
            <a:chOff x="0" y="0"/>
            <a:chExt cx="14892865" cy="114720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5398981"/>
              <a:ext cx="821357" cy="822853"/>
            </a:xfrm>
            <a:custGeom>
              <a:avLst/>
              <a:gdLst/>
              <a:ahLst/>
              <a:cxnLst/>
              <a:rect r="r" b="b" t="t" l="l"/>
              <a:pathLst>
                <a:path h="822853" w="821357">
                  <a:moveTo>
                    <a:pt x="0" y="0"/>
                  </a:moveTo>
                  <a:lnTo>
                    <a:pt x="821357" y="0"/>
                  </a:lnTo>
                  <a:lnTo>
                    <a:pt x="821357" y="822852"/>
                  </a:lnTo>
                  <a:lnTo>
                    <a:pt x="0" y="822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837493" y="3934440"/>
              <a:ext cx="1023933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272727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3547495" y="6165595"/>
              <a:ext cx="1023933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272727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5191948" y="8467960"/>
              <a:ext cx="1023933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272727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6896498" y="10712444"/>
              <a:ext cx="1023933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272727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7499479" y="3934440"/>
              <a:ext cx="1023933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272727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9209481" y="6165595"/>
              <a:ext cx="1023933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272727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0853934" y="8467960"/>
              <a:ext cx="1023933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272727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1201720" y="10786225"/>
              <a:ext cx="3691144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272727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 </a:t>
              </a:r>
              <a:r>
                <a:rPr lang="en-US" sz="3000" i="true">
                  <a:solidFill>
                    <a:srgbClr val="272727"/>
                  </a:solidFill>
                  <a:latin typeface="Public Sans Italics"/>
                  <a:ea typeface="Public Sans Italics"/>
                  <a:cs typeface="Public Sans Italics"/>
                  <a:sym typeface="Public Sans Italics"/>
                </a:rPr>
                <a:t>(Watermark)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1295508" y="1022671"/>
              <a:ext cx="2380878" cy="2824935"/>
            </a:xfrm>
            <a:custGeom>
              <a:avLst/>
              <a:gdLst/>
              <a:ahLst/>
              <a:cxnLst/>
              <a:rect r="r" b="b" t="t" l="l"/>
              <a:pathLst>
                <a:path h="2824935" w="2380878">
                  <a:moveTo>
                    <a:pt x="0" y="0"/>
                  </a:moveTo>
                  <a:lnTo>
                    <a:pt x="2380877" y="0"/>
                  </a:lnTo>
                  <a:lnTo>
                    <a:pt x="2380877" y="2824936"/>
                  </a:lnTo>
                  <a:lnTo>
                    <a:pt x="0" y="2824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381" t="-6805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856520" y="3348522"/>
              <a:ext cx="2396070" cy="2824797"/>
            </a:xfrm>
            <a:custGeom>
              <a:avLst/>
              <a:gdLst/>
              <a:ahLst/>
              <a:cxnLst/>
              <a:rect r="r" b="b" t="t" l="l"/>
              <a:pathLst>
                <a:path h="2824797" w="2396070">
                  <a:moveTo>
                    <a:pt x="0" y="0"/>
                  </a:moveTo>
                  <a:lnTo>
                    <a:pt x="2396070" y="0"/>
                  </a:lnTo>
                  <a:lnTo>
                    <a:pt x="2396070" y="2824797"/>
                  </a:lnTo>
                  <a:lnTo>
                    <a:pt x="0" y="2824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96" t="-6342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584143" y="5750962"/>
              <a:ext cx="2377029" cy="2796964"/>
            </a:xfrm>
            <a:custGeom>
              <a:avLst/>
              <a:gdLst/>
              <a:ahLst/>
              <a:cxnLst/>
              <a:rect r="r" b="b" t="t" l="l"/>
              <a:pathLst>
                <a:path h="2796964" w="2377029">
                  <a:moveTo>
                    <a:pt x="0" y="0"/>
                  </a:moveTo>
                  <a:lnTo>
                    <a:pt x="2377030" y="0"/>
                  </a:lnTo>
                  <a:lnTo>
                    <a:pt x="2377030" y="2796964"/>
                  </a:lnTo>
                  <a:lnTo>
                    <a:pt x="0" y="2796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6232" r="0" b="0"/>
              </a:stretch>
            </a:blipFill>
            <a:ln cap="rnd">
              <a:noFill/>
              <a:prstDash val="solid"/>
              <a:round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6210974" y="7974725"/>
              <a:ext cx="2385167" cy="2813919"/>
            </a:xfrm>
            <a:custGeom>
              <a:avLst/>
              <a:gdLst/>
              <a:ahLst/>
              <a:cxnLst/>
              <a:rect r="r" b="b" t="t" l="l"/>
              <a:pathLst>
                <a:path h="2813919" w="2385167">
                  <a:moveTo>
                    <a:pt x="0" y="0"/>
                  </a:moveTo>
                  <a:lnTo>
                    <a:pt x="2385168" y="0"/>
                  </a:lnTo>
                  <a:lnTo>
                    <a:pt x="2385168" y="2813919"/>
                  </a:lnTo>
                  <a:lnTo>
                    <a:pt x="0" y="28139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5953" r="0" b="0"/>
              </a:stretch>
            </a:blipFill>
            <a:ln cap="rnd">
              <a:noFill/>
              <a:prstDash val="solid"/>
              <a:round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6870431" y="1187746"/>
              <a:ext cx="2367191" cy="2826660"/>
            </a:xfrm>
            <a:custGeom>
              <a:avLst/>
              <a:gdLst/>
              <a:ahLst/>
              <a:cxnLst/>
              <a:rect r="r" b="b" t="t" l="l"/>
              <a:pathLst>
                <a:path h="2826660" w="2367191">
                  <a:moveTo>
                    <a:pt x="0" y="0"/>
                  </a:moveTo>
                  <a:lnTo>
                    <a:pt x="2367191" y="0"/>
                  </a:lnTo>
                  <a:lnTo>
                    <a:pt x="2367191" y="2826660"/>
                  </a:lnTo>
                  <a:lnTo>
                    <a:pt x="0" y="2826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891" t="-5614" r="0" b="0"/>
              </a:stretch>
            </a:blipFill>
            <a:ln cap="rnd">
              <a:noFill/>
              <a:prstDash val="solid"/>
              <a:round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8596142" y="3351699"/>
              <a:ext cx="2387040" cy="2796951"/>
            </a:xfrm>
            <a:custGeom>
              <a:avLst/>
              <a:gdLst/>
              <a:ahLst/>
              <a:cxnLst/>
              <a:rect r="r" b="b" t="t" l="l"/>
              <a:pathLst>
                <a:path h="2796951" w="2387040">
                  <a:moveTo>
                    <a:pt x="0" y="0"/>
                  </a:moveTo>
                  <a:lnTo>
                    <a:pt x="2387039" y="0"/>
                  </a:lnTo>
                  <a:lnTo>
                    <a:pt x="2387039" y="2796951"/>
                  </a:lnTo>
                  <a:lnTo>
                    <a:pt x="0" y="2796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6680" r="0" b="0"/>
              </a:stretch>
            </a:blipFill>
            <a:ln cap="rnd">
              <a:noFill/>
              <a:prstDash val="solid"/>
              <a:round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0231111" y="5703949"/>
              <a:ext cx="2376852" cy="2841651"/>
            </a:xfrm>
            <a:custGeom>
              <a:avLst/>
              <a:gdLst/>
              <a:ahLst/>
              <a:cxnLst/>
              <a:rect r="r" b="b" t="t" l="l"/>
              <a:pathLst>
                <a:path h="2841651" w="2376852">
                  <a:moveTo>
                    <a:pt x="0" y="0"/>
                  </a:moveTo>
                  <a:lnTo>
                    <a:pt x="2376851" y="0"/>
                  </a:lnTo>
                  <a:lnTo>
                    <a:pt x="2376851" y="2841651"/>
                  </a:lnTo>
                  <a:lnTo>
                    <a:pt x="0" y="2841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666" t="-5251" r="0" b="0"/>
              </a:stretch>
            </a:blipFill>
            <a:ln cap="rnd">
              <a:noFill/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 rot="0">
              <a:off x="2980794" y="-76200"/>
              <a:ext cx="5242242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272727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Decrypted Bit Planes</a:t>
              </a:r>
            </a:p>
          </p:txBody>
        </p:sp>
        <p:sp>
          <p:nvSpPr>
            <p:cNvPr name="Freeform 24" id="24"/>
            <p:cNvSpPr/>
            <p:nvPr/>
          </p:nvSpPr>
          <p:spPr>
            <a:xfrm flipH="false" flipV="false" rot="0">
              <a:off x="11771985" y="7962301"/>
              <a:ext cx="2266476" cy="2716959"/>
            </a:xfrm>
            <a:custGeom>
              <a:avLst/>
              <a:gdLst/>
              <a:ahLst/>
              <a:cxnLst/>
              <a:rect r="r" b="b" t="t" l="l"/>
              <a:pathLst>
                <a:path h="2716959" w="2266476">
                  <a:moveTo>
                    <a:pt x="0" y="0"/>
                  </a:moveTo>
                  <a:lnTo>
                    <a:pt x="2266476" y="0"/>
                  </a:lnTo>
                  <a:lnTo>
                    <a:pt x="2266476" y="2716959"/>
                  </a:lnTo>
                  <a:lnTo>
                    <a:pt x="0" y="27169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-4462" r="0" b="0"/>
              </a:stretch>
            </a:blipFill>
            <a:ln cap="rnd">
              <a:noFill/>
              <a:prstDash val="solid"/>
              <a:round/>
            </a:ln>
          </p:spPr>
        </p:sp>
      </p:grp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08355" y="1638300"/>
            <a:ext cx="5168808" cy="1907760"/>
          </a:xfrm>
          <a:custGeom>
            <a:avLst/>
            <a:gdLst/>
            <a:ahLst/>
            <a:cxnLst/>
            <a:rect r="r" b="b" t="t" l="l"/>
            <a:pathLst>
              <a:path h="1907760" w="5168808">
                <a:moveTo>
                  <a:pt x="0" y="0"/>
                </a:moveTo>
                <a:lnTo>
                  <a:pt x="5168808" y="0"/>
                </a:lnTo>
                <a:lnTo>
                  <a:pt x="5168808" y="1907761"/>
                </a:lnTo>
                <a:lnTo>
                  <a:pt x="0" y="19077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5684150" y="4863139"/>
            <a:ext cx="616017" cy="617140"/>
          </a:xfrm>
          <a:custGeom>
            <a:avLst/>
            <a:gdLst/>
            <a:ahLst/>
            <a:cxnLst/>
            <a:rect r="r" b="b" t="t" l="l"/>
            <a:pathLst>
              <a:path h="617140" w="616017">
                <a:moveTo>
                  <a:pt x="0" y="0"/>
                </a:moveTo>
                <a:lnTo>
                  <a:pt x="616018" y="0"/>
                </a:lnTo>
                <a:lnTo>
                  <a:pt x="616018" y="617139"/>
                </a:lnTo>
                <a:lnTo>
                  <a:pt x="0" y="6171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5684150" y="2684258"/>
            <a:ext cx="616017" cy="617140"/>
          </a:xfrm>
          <a:custGeom>
            <a:avLst/>
            <a:gdLst/>
            <a:ahLst/>
            <a:cxnLst/>
            <a:rect r="r" b="b" t="t" l="l"/>
            <a:pathLst>
              <a:path h="617140" w="616017">
                <a:moveTo>
                  <a:pt x="0" y="0"/>
                </a:moveTo>
                <a:lnTo>
                  <a:pt x="616018" y="0"/>
                </a:lnTo>
                <a:lnTo>
                  <a:pt x="616018" y="617140"/>
                </a:lnTo>
                <a:lnTo>
                  <a:pt x="0" y="6171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74123" y="4706652"/>
            <a:ext cx="9978343" cy="5637764"/>
          </a:xfrm>
          <a:custGeom>
            <a:avLst/>
            <a:gdLst/>
            <a:ahLst/>
            <a:cxnLst/>
            <a:rect r="r" b="b" t="t" l="l"/>
            <a:pathLst>
              <a:path h="5637764" w="9978343">
                <a:moveTo>
                  <a:pt x="0" y="0"/>
                </a:moveTo>
                <a:lnTo>
                  <a:pt x="9978343" y="0"/>
                </a:lnTo>
                <a:lnTo>
                  <a:pt x="9978343" y="5637764"/>
                </a:lnTo>
                <a:lnTo>
                  <a:pt x="0" y="56377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81351" y="1238250"/>
            <a:ext cx="9038414" cy="100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8000" spc="-640">
                <a:solidFill>
                  <a:srgbClr val="272727"/>
                </a:solidFill>
                <a:latin typeface="Public Sans"/>
                <a:ea typeface="Public Sans"/>
                <a:cs typeface="Public Sans"/>
                <a:sym typeface="Public Sans"/>
              </a:rPr>
              <a:t>Future improvements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121037" y="2684258"/>
            <a:ext cx="6869697" cy="1776649"/>
            <a:chOff x="0" y="0"/>
            <a:chExt cx="9159595" cy="236886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76200"/>
              <a:ext cx="4737202" cy="5206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99"/>
                </a:lnSpc>
              </a:pPr>
              <a:r>
                <a:rPr lang="en-US" sz="2999" spc="-239" b="true">
                  <a:solidFill>
                    <a:srgbClr val="272727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More on fingerprint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971865"/>
              <a:ext cx="9159595" cy="1397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en-US" sz="3000">
                  <a:solidFill>
                    <a:srgbClr val="272727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Minutiae extraction and comparison, to identify the connecting user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121037" y="7214821"/>
            <a:ext cx="6907964" cy="1781174"/>
            <a:chOff x="0" y="0"/>
            <a:chExt cx="9210619" cy="2374899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76200"/>
              <a:ext cx="7737802" cy="5206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99"/>
                </a:lnSpc>
              </a:pPr>
              <a:r>
                <a:rPr lang="en-US" sz="2999" spc="-239" b="true">
                  <a:solidFill>
                    <a:srgbClr val="272727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Detect and fix security vulnerabilities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51023" y="977899"/>
              <a:ext cx="9159595" cy="1397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en-US" sz="3000">
                  <a:solidFill>
                    <a:srgbClr val="272727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Simulation of attacks (brute force, man-in-the-middle, replay, etc.)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-10800000">
            <a:off x="15684150" y="7130088"/>
            <a:ext cx="616017" cy="617140"/>
          </a:xfrm>
          <a:custGeom>
            <a:avLst/>
            <a:gdLst/>
            <a:ahLst/>
            <a:cxnLst/>
            <a:rect r="r" b="b" t="t" l="l"/>
            <a:pathLst>
              <a:path h="617140" w="616017">
                <a:moveTo>
                  <a:pt x="0" y="0"/>
                </a:moveTo>
                <a:lnTo>
                  <a:pt x="616018" y="0"/>
                </a:lnTo>
                <a:lnTo>
                  <a:pt x="616018" y="617140"/>
                </a:lnTo>
                <a:lnTo>
                  <a:pt x="0" y="6171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8121037" y="4947871"/>
            <a:ext cx="6907964" cy="1781174"/>
            <a:chOff x="0" y="0"/>
            <a:chExt cx="9210619" cy="2374899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76200"/>
              <a:ext cx="7041191" cy="5206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99"/>
                </a:lnSpc>
              </a:pPr>
              <a:r>
                <a:rPr lang="en-US" sz="2999" spc="-239" b="true">
                  <a:solidFill>
                    <a:srgbClr val="272727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Extension to other biometric data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51023" y="977899"/>
              <a:ext cx="9159595" cy="1397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en-US" sz="3000">
                  <a:solidFill>
                    <a:srgbClr val="272727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Facial recognition, voice recognition, iris recognition, etc.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4518391" y="4980360"/>
            <a:ext cx="5729468" cy="4114800"/>
          </a:xfrm>
          <a:custGeom>
            <a:avLst/>
            <a:gdLst/>
            <a:ahLst/>
            <a:cxnLst/>
            <a:rect r="r" b="b" t="t" l="l"/>
            <a:pathLst>
              <a:path h="4114800" w="5729468">
                <a:moveTo>
                  <a:pt x="5729468" y="0"/>
                </a:moveTo>
                <a:lnTo>
                  <a:pt x="0" y="0"/>
                </a:lnTo>
                <a:lnTo>
                  <a:pt x="0" y="4114800"/>
                </a:lnTo>
                <a:lnTo>
                  <a:pt x="5729468" y="4114800"/>
                </a:lnTo>
                <a:lnTo>
                  <a:pt x="57294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531485"/>
            <a:ext cx="8817694" cy="135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12000" spc="-1200" b="true">
                <a:solidFill>
                  <a:srgbClr val="272727"/>
                </a:solidFill>
                <a:latin typeface="Public Sans Medium"/>
                <a:ea typeface="Public Sans Medium"/>
                <a:cs typeface="Public Sans Medium"/>
                <a:sym typeface="Public Sans Medium"/>
              </a:rPr>
              <a:t>References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053870"/>
            <a:ext cx="13256392" cy="5996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4699" indent="-262349" lvl="1">
              <a:lnSpc>
                <a:spcPts val="3402"/>
              </a:lnSpc>
              <a:buFont typeface="Arial"/>
              <a:buChar char="•"/>
            </a:pPr>
            <a:r>
              <a:rPr lang="en-US" sz="2430">
                <a:solidFill>
                  <a:srgbClr val="272727"/>
                </a:solidFill>
                <a:latin typeface="Public Sans"/>
                <a:ea typeface="Public Sans"/>
                <a:cs typeface="Public Sans"/>
                <a:sym typeface="Public Sans"/>
              </a:rPr>
              <a:t>Reyof-AlQurashi. Image Processing Project — GitHub. 2024. URL: https://github.com/Reyof-AlQurashi/Image_</a:t>
            </a:r>
            <a:r>
              <a:rPr lang="en-US" sz="2430">
                <a:solidFill>
                  <a:srgbClr val="272727"/>
                </a:solidFill>
                <a:latin typeface="Public Sans"/>
                <a:ea typeface="Public Sans"/>
                <a:cs typeface="Public Sans"/>
                <a:sym typeface="Public Sans"/>
              </a:rPr>
              <a:t>Processing_Project. [Online, last checked: 07.02.2025].</a:t>
            </a:r>
          </a:p>
          <a:p>
            <a:pPr algn="l" marL="524699" indent="-262349" lvl="1">
              <a:lnSpc>
                <a:spcPts val="3402"/>
              </a:lnSpc>
              <a:buFont typeface="Arial"/>
              <a:buChar char="•"/>
            </a:pPr>
            <a:r>
              <a:rPr lang="en-US" sz="2430">
                <a:solidFill>
                  <a:srgbClr val="272727"/>
                </a:solidFill>
                <a:latin typeface="Public Sans"/>
                <a:ea typeface="Public Sans"/>
                <a:cs typeface="Public Sans"/>
                <a:sym typeface="Public Sans"/>
              </a:rPr>
              <a:t>Wikipedia contributors. Diffie–Hellman key exchange — Wikipedia, The Free Encyclopedia. 2025. URL: https://en.wikipedia.org/w/index.php?title=Diffie%E2%80%93Hellman_key_exchange&amp;oldid=1271677942. [Online; last checked 07.02.2025].</a:t>
            </a:r>
          </a:p>
          <a:p>
            <a:pPr algn="l" marL="524699" indent="-262349" lvl="1">
              <a:lnSpc>
                <a:spcPts val="3402"/>
              </a:lnSpc>
              <a:buFont typeface="Arial"/>
              <a:buChar char="•"/>
            </a:pPr>
            <a:r>
              <a:rPr lang="en-US" sz="2430">
                <a:solidFill>
                  <a:srgbClr val="272727"/>
                </a:solidFill>
                <a:latin typeface="Public Sans"/>
                <a:ea typeface="Public Sans"/>
                <a:cs typeface="Public Sans"/>
                <a:sym typeface="Public Sans"/>
              </a:rPr>
              <a:t>John D’Errico. Variable Precision Integer Arithmetic — Matlab Central File Exchange. 2025. URL: https://www.mathworks.com/matlabcentral/fileexchange/22725- variable-precision-integer-arithmetic?status=SUCCESS. [Online, last checked: 07.02.2025]</a:t>
            </a:r>
          </a:p>
          <a:p>
            <a:pPr algn="l" marL="524699" indent="-262349" lvl="1">
              <a:lnSpc>
                <a:spcPts val="3402"/>
              </a:lnSpc>
              <a:buFont typeface="Arial"/>
              <a:buChar char="•"/>
            </a:pPr>
            <a:r>
              <a:rPr lang="en-US" sz="2430">
                <a:solidFill>
                  <a:srgbClr val="272727"/>
                </a:solidFill>
                <a:latin typeface="Public Sans"/>
                <a:ea typeface="Public Sans"/>
                <a:cs typeface="Public Sans"/>
                <a:sym typeface="Public Sans"/>
              </a:rPr>
              <a:t>M. Cancellaro, F. Battisti, M. Carli, G. Boato, F.G.B. De Natale, and A. Neri. “A commutative digital image watermarking and encryption method in the tree structured Haar transform domain”. In: Signal Processing: Image Communication 26.1 (2011), pp. 1–2, 5–6. DOI: https://dx.doi.org/10.1016/j.image.2010.11.001.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4561369" y="686400"/>
            <a:ext cx="3870558" cy="1590448"/>
          </a:xfrm>
          <a:custGeom>
            <a:avLst/>
            <a:gdLst/>
            <a:ahLst/>
            <a:cxnLst/>
            <a:rect r="r" b="b" t="t" l="l"/>
            <a:pathLst>
              <a:path h="1590448" w="3870558">
                <a:moveTo>
                  <a:pt x="0" y="0"/>
                </a:moveTo>
                <a:lnTo>
                  <a:pt x="3870559" y="0"/>
                </a:lnTo>
                <a:lnTo>
                  <a:pt x="3870559" y="1590448"/>
                </a:lnTo>
                <a:lnTo>
                  <a:pt x="0" y="1590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55211" y="4204071"/>
            <a:ext cx="6443117" cy="3624253"/>
          </a:xfrm>
          <a:custGeom>
            <a:avLst/>
            <a:gdLst/>
            <a:ahLst/>
            <a:cxnLst/>
            <a:rect r="r" b="b" t="t" l="l"/>
            <a:pathLst>
              <a:path h="3624253" w="6443117">
                <a:moveTo>
                  <a:pt x="0" y="0"/>
                </a:moveTo>
                <a:lnTo>
                  <a:pt x="6443117" y="0"/>
                </a:lnTo>
                <a:lnTo>
                  <a:pt x="6443117" y="3624253"/>
                </a:lnTo>
                <a:lnTo>
                  <a:pt x="0" y="36242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89724" y="1019175"/>
            <a:ext cx="5134252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 spc="-999">
                <a:solidFill>
                  <a:srgbClr val="272727"/>
                </a:solidFill>
                <a:latin typeface="Public Sans"/>
                <a:ea typeface="Public Sans"/>
                <a:cs typeface="Public Sans"/>
                <a:sym typeface="Public Sans"/>
              </a:rPr>
              <a:t>Summary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789724" y="3266501"/>
            <a:ext cx="8249553" cy="5791200"/>
            <a:chOff x="0" y="0"/>
            <a:chExt cx="10999404" cy="772160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815596" y="-247650"/>
              <a:ext cx="10183808" cy="7969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6000"/>
                </a:lnSpc>
              </a:pPr>
              <a:r>
                <a:rPr lang="en-US" sz="3000">
                  <a:solidFill>
                    <a:srgbClr val="272727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Introduction</a:t>
              </a:r>
            </a:p>
            <a:p>
              <a:pPr algn="just">
                <a:lnSpc>
                  <a:spcPts val="6000"/>
                </a:lnSpc>
              </a:pPr>
              <a:r>
                <a:rPr lang="en-US" sz="3000">
                  <a:solidFill>
                    <a:srgbClr val="272727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Image cleaning and enhancement</a:t>
              </a:r>
            </a:p>
            <a:p>
              <a:pPr algn="just">
                <a:lnSpc>
                  <a:spcPts val="6000"/>
                </a:lnSpc>
              </a:pPr>
              <a:r>
                <a:rPr lang="en-US" sz="3000">
                  <a:solidFill>
                    <a:srgbClr val="272727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TCP/IP Client-Server connection</a:t>
              </a:r>
            </a:p>
            <a:p>
              <a:pPr algn="just">
                <a:lnSpc>
                  <a:spcPts val="6000"/>
                </a:lnSpc>
              </a:pPr>
              <a:r>
                <a:rPr lang="en-US" sz="3000">
                  <a:solidFill>
                    <a:srgbClr val="272727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Diffie-Hellman key exchange</a:t>
              </a:r>
            </a:p>
            <a:p>
              <a:pPr algn="just">
                <a:lnSpc>
                  <a:spcPts val="6000"/>
                </a:lnSpc>
              </a:pPr>
              <a:r>
                <a:rPr lang="en-US" sz="3000">
                  <a:solidFill>
                    <a:srgbClr val="272727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Encryption and Watermarking</a:t>
              </a:r>
            </a:p>
            <a:p>
              <a:pPr algn="just">
                <a:lnSpc>
                  <a:spcPts val="6000"/>
                </a:lnSpc>
              </a:pPr>
              <a:r>
                <a:rPr lang="en-US" sz="3000">
                  <a:solidFill>
                    <a:srgbClr val="272727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Transmission over TCP/IP</a:t>
              </a:r>
            </a:p>
            <a:p>
              <a:pPr algn="just">
                <a:lnSpc>
                  <a:spcPts val="6000"/>
                </a:lnSpc>
              </a:pPr>
              <a:r>
                <a:rPr lang="en-US" sz="3000">
                  <a:solidFill>
                    <a:srgbClr val="272727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Decryption and identity check</a:t>
              </a:r>
            </a:p>
            <a:p>
              <a:pPr algn="just">
                <a:lnSpc>
                  <a:spcPts val="6000"/>
                </a:lnSpc>
              </a:pPr>
              <a:r>
                <a:rPr lang="en-US" sz="3000">
                  <a:solidFill>
                    <a:srgbClr val="272727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Future improvements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247650"/>
              <a:ext cx="815596" cy="7969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6000"/>
                </a:lnSpc>
              </a:pPr>
              <a:r>
                <a:rPr lang="en-US" sz="3000" b="true">
                  <a:solidFill>
                    <a:srgbClr val="272727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1.</a:t>
              </a:r>
            </a:p>
            <a:p>
              <a:pPr algn="just">
                <a:lnSpc>
                  <a:spcPts val="6000"/>
                </a:lnSpc>
              </a:pPr>
              <a:r>
                <a:rPr lang="en-US" sz="3000" b="true">
                  <a:solidFill>
                    <a:srgbClr val="272727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2.</a:t>
              </a:r>
            </a:p>
            <a:p>
              <a:pPr algn="just">
                <a:lnSpc>
                  <a:spcPts val="6000"/>
                </a:lnSpc>
              </a:pPr>
              <a:r>
                <a:rPr lang="en-US" sz="3000" b="true">
                  <a:solidFill>
                    <a:srgbClr val="272727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3.</a:t>
              </a:r>
            </a:p>
            <a:p>
              <a:pPr algn="just">
                <a:lnSpc>
                  <a:spcPts val="6000"/>
                </a:lnSpc>
              </a:pPr>
              <a:r>
                <a:rPr lang="en-US" sz="3000" b="true">
                  <a:solidFill>
                    <a:srgbClr val="272727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4.</a:t>
              </a:r>
            </a:p>
            <a:p>
              <a:pPr algn="just">
                <a:lnSpc>
                  <a:spcPts val="6000"/>
                </a:lnSpc>
              </a:pPr>
              <a:r>
                <a:rPr lang="en-US" sz="3000" b="true">
                  <a:solidFill>
                    <a:srgbClr val="272727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5.</a:t>
              </a:r>
            </a:p>
            <a:p>
              <a:pPr algn="just">
                <a:lnSpc>
                  <a:spcPts val="6000"/>
                </a:lnSpc>
              </a:pPr>
              <a:r>
                <a:rPr lang="en-US" sz="3000" b="true">
                  <a:solidFill>
                    <a:srgbClr val="272727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6.</a:t>
              </a:r>
            </a:p>
            <a:p>
              <a:pPr algn="just">
                <a:lnSpc>
                  <a:spcPts val="6000"/>
                </a:lnSpc>
              </a:pPr>
              <a:r>
                <a:rPr lang="en-US" sz="3000" b="true">
                  <a:solidFill>
                    <a:srgbClr val="272727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7.</a:t>
              </a:r>
            </a:p>
            <a:p>
              <a:pPr algn="just">
                <a:lnSpc>
                  <a:spcPts val="6000"/>
                </a:lnSpc>
              </a:pPr>
              <a:r>
                <a:rPr lang="en-US" sz="3000" b="true">
                  <a:solidFill>
                    <a:srgbClr val="272727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8.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2877983" y="5819613"/>
            <a:ext cx="6003024" cy="4114800"/>
          </a:xfrm>
          <a:custGeom>
            <a:avLst/>
            <a:gdLst/>
            <a:ahLst/>
            <a:cxnLst/>
            <a:rect r="r" b="b" t="t" l="l"/>
            <a:pathLst>
              <a:path h="4114800" w="6003024">
                <a:moveTo>
                  <a:pt x="6003024" y="0"/>
                </a:moveTo>
                <a:lnTo>
                  <a:pt x="0" y="0"/>
                </a:lnTo>
                <a:lnTo>
                  <a:pt x="0" y="4114800"/>
                </a:lnTo>
                <a:lnTo>
                  <a:pt x="6003024" y="4114800"/>
                </a:lnTo>
                <a:lnTo>
                  <a:pt x="600302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78564" y="489555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60691" y="7259873"/>
            <a:ext cx="616017" cy="617140"/>
          </a:xfrm>
          <a:custGeom>
            <a:avLst/>
            <a:gdLst/>
            <a:ahLst/>
            <a:cxnLst/>
            <a:rect r="r" b="b" t="t" l="l"/>
            <a:pathLst>
              <a:path h="617140" w="616017">
                <a:moveTo>
                  <a:pt x="0" y="0"/>
                </a:moveTo>
                <a:lnTo>
                  <a:pt x="616017" y="0"/>
                </a:lnTo>
                <a:lnTo>
                  <a:pt x="616017" y="617140"/>
                </a:lnTo>
                <a:lnTo>
                  <a:pt x="0" y="6171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60691" y="4656679"/>
            <a:ext cx="616017" cy="617140"/>
          </a:xfrm>
          <a:custGeom>
            <a:avLst/>
            <a:gdLst/>
            <a:ahLst/>
            <a:cxnLst/>
            <a:rect r="r" b="b" t="t" l="l"/>
            <a:pathLst>
              <a:path h="617140" w="616017">
                <a:moveTo>
                  <a:pt x="0" y="0"/>
                </a:moveTo>
                <a:lnTo>
                  <a:pt x="616017" y="0"/>
                </a:lnTo>
                <a:lnTo>
                  <a:pt x="616017" y="617140"/>
                </a:lnTo>
                <a:lnTo>
                  <a:pt x="0" y="6171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60691" y="1469573"/>
            <a:ext cx="6552222" cy="100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8000" spc="-640">
                <a:solidFill>
                  <a:srgbClr val="272727"/>
                </a:solidFill>
                <a:latin typeface="Public Sans"/>
                <a:ea typeface="Public Sans"/>
                <a:cs typeface="Public Sans"/>
                <a:sym typeface="Public Sans"/>
              </a:rPr>
              <a:t>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24998" y="4393749"/>
            <a:ext cx="6808418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272727"/>
                </a:solidFill>
                <a:latin typeface="Public Sans"/>
                <a:ea typeface="Public Sans"/>
                <a:cs typeface="Public Sans"/>
                <a:sym typeface="Public Sans"/>
              </a:rPr>
              <a:t>Enhanced authentication for biometric systems using commutative watermarking and encryption.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24998" y="7263643"/>
            <a:ext cx="5970538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72727"/>
                </a:solidFill>
                <a:latin typeface="Public Sans"/>
                <a:ea typeface="Public Sans"/>
                <a:cs typeface="Public Sans"/>
                <a:sym typeface="Public Sans"/>
              </a:rPr>
              <a:t>Biometric information: fingerprint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72196" y="2321577"/>
            <a:ext cx="7302787" cy="7302787"/>
          </a:xfrm>
          <a:custGeom>
            <a:avLst/>
            <a:gdLst/>
            <a:ahLst/>
            <a:cxnLst/>
            <a:rect r="r" b="b" t="t" l="l"/>
            <a:pathLst>
              <a:path h="7302787" w="7302787">
                <a:moveTo>
                  <a:pt x="0" y="0"/>
                </a:moveTo>
                <a:lnTo>
                  <a:pt x="7302788" y="0"/>
                </a:lnTo>
                <a:lnTo>
                  <a:pt x="7302788" y="7302787"/>
                </a:lnTo>
                <a:lnTo>
                  <a:pt x="0" y="73027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00070" y="5286432"/>
            <a:ext cx="2657541" cy="3971868"/>
          </a:xfrm>
          <a:custGeom>
            <a:avLst/>
            <a:gdLst/>
            <a:ahLst/>
            <a:cxnLst/>
            <a:rect r="r" b="b" t="t" l="l"/>
            <a:pathLst>
              <a:path h="3971868" w="2657541">
                <a:moveTo>
                  <a:pt x="0" y="0"/>
                </a:moveTo>
                <a:lnTo>
                  <a:pt x="2657540" y="0"/>
                </a:lnTo>
                <a:lnTo>
                  <a:pt x="2657540" y="3971868"/>
                </a:lnTo>
                <a:lnTo>
                  <a:pt x="0" y="3971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238250"/>
            <a:ext cx="14299013" cy="100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8000" spc="-640">
                <a:solidFill>
                  <a:srgbClr val="272727"/>
                </a:solidFill>
                <a:latin typeface="Public Sans"/>
                <a:ea typeface="Public Sans"/>
                <a:cs typeface="Public Sans"/>
                <a:sym typeface="Public Sans"/>
              </a:rPr>
              <a:t>Image cleaning and enhancement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830592" y="4248152"/>
            <a:ext cx="616928" cy="371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9"/>
              </a:lnSpc>
            </a:pPr>
            <a:r>
              <a:rPr lang="en-US" sz="2999" spc="-239" b="true">
                <a:solidFill>
                  <a:srgbClr val="272727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768226" y="4086226"/>
            <a:ext cx="10491074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272727"/>
                </a:solidFill>
                <a:latin typeface="Public Sans"/>
                <a:ea typeface="Public Sans"/>
                <a:cs typeface="Public Sans"/>
                <a:sym typeface="Public Sans"/>
              </a:rPr>
              <a:t>Some preprocessing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830592" y="5825334"/>
            <a:ext cx="616928" cy="371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9"/>
              </a:lnSpc>
            </a:pPr>
            <a:r>
              <a:rPr lang="en-US" sz="2999" spc="-239" b="true">
                <a:solidFill>
                  <a:srgbClr val="272727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68226" y="5401471"/>
            <a:ext cx="10491074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4200"/>
              </a:lnSpc>
              <a:spcBef>
                <a:spcPct val="0"/>
              </a:spcBef>
            </a:pPr>
            <a:r>
              <a:rPr lang="en-US" sz="3000" strike="noStrike" u="none">
                <a:solidFill>
                  <a:srgbClr val="272727"/>
                </a:solidFill>
                <a:latin typeface="Public Sans"/>
                <a:ea typeface="Public Sans"/>
                <a:cs typeface="Public Sans"/>
                <a:sym typeface="Public Sans"/>
              </a:rPr>
              <a:t>High-pass Laplacian filter &amp; low-pass Gaussian filter in the Fourier transform domain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30592" y="7412041"/>
            <a:ext cx="616928" cy="371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9"/>
              </a:lnSpc>
            </a:pPr>
            <a:r>
              <a:rPr lang="en-US" sz="2999" spc="-239" b="true">
                <a:solidFill>
                  <a:srgbClr val="272727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68226" y="7250115"/>
            <a:ext cx="10491074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272727"/>
                </a:solidFill>
                <a:latin typeface="Public Sans"/>
                <a:ea typeface="Public Sans"/>
                <a:cs typeface="Public Sans"/>
                <a:sym typeface="Public Sans"/>
              </a:rPr>
              <a:t>Weighted summation of edges extracted using Canny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1705" y="2547782"/>
            <a:ext cx="12314281" cy="6383153"/>
            <a:chOff x="0" y="0"/>
            <a:chExt cx="16419041" cy="85108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9351000" y="18264"/>
              <a:ext cx="7068041" cy="8437817"/>
            </a:xfrm>
            <a:custGeom>
              <a:avLst/>
              <a:gdLst/>
              <a:ahLst/>
              <a:cxnLst/>
              <a:rect r="r" b="b" t="t" l="l"/>
              <a:pathLst>
                <a:path h="8437817" w="7068041">
                  <a:moveTo>
                    <a:pt x="0" y="0"/>
                  </a:moveTo>
                  <a:lnTo>
                    <a:pt x="7068041" y="0"/>
                  </a:lnTo>
                  <a:lnTo>
                    <a:pt x="7068041" y="8437816"/>
                  </a:lnTo>
                  <a:lnTo>
                    <a:pt x="0" y="8437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71355" t="-12155" r="-28632" b="-16629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049777" cy="8510871"/>
            </a:xfrm>
            <a:custGeom>
              <a:avLst/>
              <a:gdLst/>
              <a:ahLst/>
              <a:cxnLst/>
              <a:rect r="r" b="b" t="t" l="l"/>
              <a:pathLst>
                <a:path h="8510871" w="7049777">
                  <a:moveTo>
                    <a:pt x="0" y="0"/>
                  </a:moveTo>
                  <a:lnTo>
                    <a:pt x="7049777" y="0"/>
                  </a:lnTo>
                  <a:lnTo>
                    <a:pt x="7049777" y="8510871"/>
                  </a:lnTo>
                  <a:lnTo>
                    <a:pt x="0" y="85108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9157" t="-11837" r="-161607" b="-15842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940541" y="3598787"/>
            <a:ext cx="6986841" cy="6986841"/>
            <a:chOff x="0" y="0"/>
            <a:chExt cx="9315788" cy="9315788"/>
          </a:xfrm>
        </p:grpSpPr>
        <p:sp>
          <p:nvSpPr>
            <p:cNvPr name="Freeform 6" id="6"/>
            <p:cNvSpPr/>
            <p:nvPr/>
          </p:nvSpPr>
          <p:spPr>
            <a:xfrm flipH="false" flipV="false" rot="1452046">
              <a:off x="1134658" y="1134658"/>
              <a:ext cx="7046472" cy="7046472"/>
            </a:xfrm>
            <a:custGeom>
              <a:avLst/>
              <a:gdLst/>
              <a:ahLst/>
              <a:cxnLst/>
              <a:rect r="r" b="b" t="t" l="l"/>
              <a:pathLst>
                <a:path h="7046472" w="7046472">
                  <a:moveTo>
                    <a:pt x="0" y="0"/>
                  </a:moveTo>
                  <a:lnTo>
                    <a:pt x="7046472" y="0"/>
                  </a:lnTo>
                  <a:lnTo>
                    <a:pt x="7046472" y="7046472"/>
                  </a:lnTo>
                  <a:lnTo>
                    <a:pt x="0" y="7046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0">
              <a:off x="2041942" y="865457"/>
              <a:ext cx="3856914" cy="3856914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0" t="-11255" r="0" b="-11255"/>
                </a:stretch>
              </a:blipFill>
            </p:spPr>
          </p:sp>
        </p:grpSp>
      </p:grpSp>
      <p:sp>
        <p:nvSpPr>
          <p:cNvPr name="TextBox 9" id="9"/>
          <p:cNvSpPr txBox="true"/>
          <p:nvPr/>
        </p:nvSpPr>
        <p:spPr>
          <a:xfrm rot="0">
            <a:off x="9201339" y="8980036"/>
            <a:ext cx="312066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72727"/>
                </a:solidFill>
                <a:latin typeface="Public Sans"/>
                <a:ea typeface="Public Sans"/>
                <a:cs typeface="Public Sans"/>
                <a:sym typeface="Public Sans"/>
              </a:rPr>
              <a:t>Enhanced image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8927382" y="3598787"/>
            <a:ext cx="6986841" cy="6986841"/>
            <a:chOff x="0" y="0"/>
            <a:chExt cx="9315788" cy="9315788"/>
          </a:xfrm>
        </p:grpSpPr>
        <p:sp>
          <p:nvSpPr>
            <p:cNvPr name="Freeform 11" id="11"/>
            <p:cNvSpPr/>
            <p:nvPr/>
          </p:nvSpPr>
          <p:spPr>
            <a:xfrm flipH="false" flipV="false" rot="1452046">
              <a:off x="1134658" y="1134658"/>
              <a:ext cx="7046472" cy="7046472"/>
            </a:xfrm>
            <a:custGeom>
              <a:avLst/>
              <a:gdLst/>
              <a:ahLst/>
              <a:cxnLst/>
              <a:rect r="r" b="b" t="t" l="l"/>
              <a:pathLst>
                <a:path h="7046472" w="7046472">
                  <a:moveTo>
                    <a:pt x="0" y="0"/>
                  </a:moveTo>
                  <a:lnTo>
                    <a:pt x="7046472" y="0"/>
                  </a:lnTo>
                  <a:lnTo>
                    <a:pt x="7046472" y="7046472"/>
                  </a:lnTo>
                  <a:lnTo>
                    <a:pt x="0" y="7046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0">
              <a:off x="2027758" y="865457"/>
              <a:ext cx="3856914" cy="3856914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0" t="-11162" r="0" b="-11162"/>
                </a:stretch>
              </a:blipFill>
            </p:spPr>
          </p:sp>
        </p:grpSp>
      </p:grpSp>
      <p:sp>
        <p:nvSpPr>
          <p:cNvPr name="Freeform 14" id="14"/>
          <p:cNvSpPr/>
          <p:nvPr/>
        </p:nvSpPr>
        <p:spPr>
          <a:xfrm flipH="false" flipV="false" rot="5400000">
            <a:off x="7089811" y="1637739"/>
            <a:ext cx="616017" cy="617140"/>
          </a:xfrm>
          <a:custGeom>
            <a:avLst/>
            <a:gdLst/>
            <a:ahLst/>
            <a:cxnLst/>
            <a:rect r="r" b="b" t="t" l="l"/>
            <a:pathLst>
              <a:path h="617140" w="616017">
                <a:moveTo>
                  <a:pt x="0" y="0"/>
                </a:moveTo>
                <a:lnTo>
                  <a:pt x="616017" y="0"/>
                </a:lnTo>
                <a:lnTo>
                  <a:pt x="616017" y="617140"/>
                </a:lnTo>
                <a:lnTo>
                  <a:pt x="0" y="6171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1238250"/>
            <a:ext cx="4088583" cy="100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8000" spc="-640">
                <a:solidFill>
                  <a:srgbClr val="272727"/>
                </a:solidFill>
                <a:latin typeface="Public Sans"/>
                <a:ea typeface="Public Sans"/>
                <a:cs typeface="Public Sans"/>
                <a:sym typeface="Public Sans"/>
              </a:rPr>
              <a:t>Results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95667" y="8980036"/>
            <a:ext cx="276801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72727"/>
                </a:solidFill>
                <a:latin typeface="Public Sans"/>
                <a:ea typeface="Public Sans"/>
                <a:cs typeface="Public Sans"/>
                <a:sym typeface="Public Sans"/>
              </a:rPr>
              <a:t>Original image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323036" y="4322622"/>
            <a:ext cx="3182374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i="true">
                <a:solidFill>
                  <a:srgbClr val="272727"/>
                </a:solidFill>
                <a:latin typeface="Public Sans Italics"/>
                <a:ea typeface="Public Sans Italics"/>
                <a:cs typeface="Public Sans Italics"/>
                <a:sym typeface="Public Sans Italics"/>
              </a:rPr>
              <a:t>PSNR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72727"/>
                </a:solidFill>
                <a:latin typeface="Public Sans"/>
                <a:ea typeface="Public Sans"/>
                <a:cs typeface="Public Sans"/>
                <a:sym typeface="Public Sans"/>
              </a:rPr>
              <a:t>51.0889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  <a:r>
              <a:rPr lang="en-US" sz="3000" i="true">
                <a:solidFill>
                  <a:srgbClr val="272727"/>
                </a:solidFill>
                <a:latin typeface="Public Sans Italics"/>
                <a:ea typeface="Public Sans Italics"/>
                <a:cs typeface="Public Sans Italics"/>
                <a:sym typeface="Public Sans Italics"/>
              </a:rPr>
              <a:t>SSIM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72727"/>
                </a:solidFill>
                <a:latin typeface="Public Sans"/>
                <a:ea typeface="Public Sans"/>
                <a:cs typeface="Public Sans"/>
                <a:sym typeface="Public Sans"/>
              </a:rPr>
              <a:t>0.95127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3737200" y="3259534"/>
            <a:ext cx="788412" cy="789848"/>
          </a:xfrm>
          <a:custGeom>
            <a:avLst/>
            <a:gdLst/>
            <a:ahLst/>
            <a:cxnLst/>
            <a:rect r="r" b="b" t="t" l="l"/>
            <a:pathLst>
              <a:path h="789848" w="788412">
                <a:moveTo>
                  <a:pt x="0" y="0"/>
                </a:moveTo>
                <a:lnTo>
                  <a:pt x="788412" y="0"/>
                </a:lnTo>
                <a:lnTo>
                  <a:pt x="788412" y="789848"/>
                </a:lnTo>
                <a:lnTo>
                  <a:pt x="0" y="789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5988198" y="6664038"/>
            <a:ext cx="788412" cy="789848"/>
          </a:xfrm>
          <a:custGeom>
            <a:avLst/>
            <a:gdLst/>
            <a:ahLst/>
            <a:cxnLst/>
            <a:rect r="r" b="b" t="t" l="l"/>
            <a:pathLst>
              <a:path h="789848" w="788412">
                <a:moveTo>
                  <a:pt x="0" y="0"/>
                </a:moveTo>
                <a:lnTo>
                  <a:pt x="788411" y="0"/>
                </a:lnTo>
                <a:lnTo>
                  <a:pt x="788411" y="789848"/>
                </a:lnTo>
                <a:lnTo>
                  <a:pt x="0" y="789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525585" y="3201859"/>
            <a:ext cx="8733715" cy="4934549"/>
          </a:xfrm>
          <a:custGeom>
            <a:avLst/>
            <a:gdLst/>
            <a:ahLst/>
            <a:cxnLst/>
            <a:rect r="r" b="b" t="t" l="l"/>
            <a:pathLst>
              <a:path h="4934549" w="8733715">
                <a:moveTo>
                  <a:pt x="0" y="0"/>
                </a:moveTo>
                <a:lnTo>
                  <a:pt x="8733715" y="0"/>
                </a:lnTo>
                <a:lnTo>
                  <a:pt x="8733715" y="4934550"/>
                </a:lnTo>
                <a:lnTo>
                  <a:pt x="0" y="49345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09650"/>
            <a:ext cx="12766610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spc="-800">
                <a:solidFill>
                  <a:srgbClr val="272727"/>
                </a:solidFill>
                <a:latin typeface="Public Sans"/>
                <a:ea typeface="Public Sans"/>
                <a:cs typeface="Public Sans"/>
                <a:sym typeface="Public Sans"/>
              </a:rPr>
              <a:t>TCP/IP Client-Server connection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34049" y="4700764"/>
            <a:ext cx="2394714" cy="927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5"/>
              </a:lnSpc>
            </a:pPr>
            <a:r>
              <a:rPr lang="en-US" sz="3839" spc="-307">
                <a:solidFill>
                  <a:srgbClr val="272727"/>
                </a:solidFill>
                <a:latin typeface="Public Sans"/>
                <a:ea typeface="Public Sans"/>
                <a:cs typeface="Public Sans"/>
                <a:sym typeface="Public Sans"/>
              </a:rPr>
              <a:t>Security protocol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43202" y="7939440"/>
            <a:ext cx="3278403" cy="489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5"/>
              </a:lnSpc>
            </a:pPr>
            <a:r>
              <a:rPr lang="en-US" sz="3839" spc="-307">
                <a:solidFill>
                  <a:srgbClr val="272727"/>
                </a:solidFill>
                <a:latin typeface="Public Sans"/>
                <a:ea typeface="Public Sans"/>
                <a:cs typeface="Public Sans"/>
                <a:sym typeface="Public Sans"/>
              </a:rPr>
              <a:t>Data exchange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6472548" y="2490195"/>
            <a:ext cx="2657541" cy="3971868"/>
          </a:xfrm>
          <a:custGeom>
            <a:avLst/>
            <a:gdLst/>
            <a:ahLst/>
            <a:cxnLst/>
            <a:rect r="r" b="b" t="t" l="l"/>
            <a:pathLst>
              <a:path h="3971868" w="2657541">
                <a:moveTo>
                  <a:pt x="2657541" y="0"/>
                </a:moveTo>
                <a:lnTo>
                  <a:pt x="0" y="0"/>
                </a:lnTo>
                <a:lnTo>
                  <a:pt x="0" y="3971868"/>
                </a:lnTo>
                <a:lnTo>
                  <a:pt x="2657541" y="3971868"/>
                </a:lnTo>
                <a:lnTo>
                  <a:pt x="265754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857775"/>
            <a:ext cx="616017" cy="617140"/>
          </a:xfrm>
          <a:custGeom>
            <a:avLst/>
            <a:gdLst/>
            <a:ahLst/>
            <a:cxnLst/>
            <a:rect r="r" b="b" t="t" l="l"/>
            <a:pathLst>
              <a:path h="617140" w="616017">
                <a:moveTo>
                  <a:pt x="0" y="0"/>
                </a:moveTo>
                <a:lnTo>
                  <a:pt x="616017" y="0"/>
                </a:lnTo>
                <a:lnTo>
                  <a:pt x="616017" y="617140"/>
                </a:lnTo>
                <a:lnTo>
                  <a:pt x="0" y="6171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44717" y="3307259"/>
            <a:ext cx="9918402" cy="5951041"/>
          </a:xfrm>
          <a:custGeom>
            <a:avLst/>
            <a:gdLst/>
            <a:ahLst/>
            <a:cxnLst/>
            <a:rect r="r" b="b" t="t" l="l"/>
            <a:pathLst>
              <a:path h="5951041" w="9918402">
                <a:moveTo>
                  <a:pt x="0" y="0"/>
                </a:moveTo>
                <a:lnTo>
                  <a:pt x="9918403" y="0"/>
                </a:lnTo>
                <a:lnTo>
                  <a:pt x="9918403" y="5951041"/>
                </a:lnTo>
                <a:lnTo>
                  <a:pt x="0" y="59510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62733" y="1537695"/>
            <a:ext cx="11630527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spc="-800">
                <a:solidFill>
                  <a:srgbClr val="272727"/>
                </a:solidFill>
                <a:latin typeface="Public Sans"/>
                <a:ea typeface="Public Sans"/>
                <a:cs typeface="Public Sans"/>
                <a:sym typeface="Public Sans"/>
              </a:rPr>
              <a:t>Diffie-Hellman key exchange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724852" y="3844379"/>
            <a:ext cx="4055188" cy="480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72727"/>
                </a:solidFill>
                <a:latin typeface="Public Sans"/>
                <a:ea typeface="Public Sans"/>
                <a:cs typeface="Public Sans"/>
                <a:sym typeface="Public Sans"/>
              </a:rPr>
              <a:t>Symmetric key exchange using Diffie-Hellman procedure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72727"/>
                </a:solidFill>
                <a:latin typeface="Public Sans"/>
                <a:ea typeface="Public Sans"/>
                <a:cs typeface="Public Sans"/>
                <a:sym typeface="Public Sans"/>
              </a:rPr>
              <a:t>256 bit key, usage of VPI (Variable Precision Integer) package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75646" y="1082609"/>
            <a:ext cx="616017" cy="617140"/>
          </a:xfrm>
          <a:custGeom>
            <a:avLst/>
            <a:gdLst/>
            <a:ahLst/>
            <a:cxnLst/>
            <a:rect r="r" b="b" t="t" l="l"/>
            <a:pathLst>
              <a:path h="617140" w="616017">
                <a:moveTo>
                  <a:pt x="0" y="0"/>
                </a:moveTo>
                <a:lnTo>
                  <a:pt x="616017" y="0"/>
                </a:lnTo>
                <a:lnTo>
                  <a:pt x="616017" y="617140"/>
                </a:lnTo>
                <a:lnTo>
                  <a:pt x="0" y="6171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75646" y="3615202"/>
            <a:ext cx="616017" cy="617140"/>
          </a:xfrm>
          <a:custGeom>
            <a:avLst/>
            <a:gdLst/>
            <a:ahLst/>
            <a:cxnLst/>
            <a:rect r="r" b="b" t="t" l="l"/>
            <a:pathLst>
              <a:path h="617140" w="616017">
                <a:moveTo>
                  <a:pt x="0" y="0"/>
                </a:moveTo>
                <a:lnTo>
                  <a:pt x="616017" y="0"/>
                </a:lnTo>
                <a:lnTo>
                  <a:pt x="616017" y="617140"/>
                </a:lnTo>
                <a:lnTo>
                  <a:pt x="0" y="6171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75646" y="7214659"/>
            <a:ext cx="616017" cy="617140"/>
          </a:xfrm>
          <a:custGeom>
            <a:avLst/>
            <a:gdLst/>
            <a:ahLst/>
            <a:cxnLst/>
            <a:rect r="r" b="b" t="t" l="l"/>
            <a:pathLst>
              <a:path h="617140" w="616017">
                <a:moveTo>
                  <a:pt x="0" y="0"/>
                </a:moveTo>
                <a:lnTo>
                  <a:pt x="616017" y="0"/>
                </a:lnTo>
                <a:lnTo>
                  <a:pt x="616017" y="617140"/>
                </a:lnTo>
                <a:lnTo>
                  <a:pt x="0" y="6171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0155" y="3943828"/>
            <a:ext cx="6797701" cy="4834466"/>
          </a:xfrm>
          <a:custGeom>
            <a:avLst/>
            <a:gdLst/>
            <a:ahLst/>
            <a:cxnLst/>
            <a:rect r="r" b="b" t="t" l="l"/>
            <a:pathLst>
              <a:path h="4834466" w="6797701">
                <a:moveTo>
                  <a:pt x="0" y="0"/>
                </a:moveTo>
                <a:lnTo>
                  <a:pt x="6797701" y="0"/>
                </a:lnTo>
                <a:lnTo>
                  <a:pt x="6797701" y="4834466"/>
                </a:lnTo>
                <a:lnTo>
                  <a:pt x="0" y="48344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672" t="-36964" r="-93494" b="-1360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171124"/>
            <a:ext cx="6194969" cy="1924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8000" spc="-640">
                <a:solidFill>
                  <a:srgbClr val="272727"/>
                </a:solidFill>
                <a:latin typeface="Public Sans"/>
                <a:ea typeface="Public Sans"/>
                <a:cs typeface="Public Sans"/>
                <a:sym typeface="Public Sans"/>
              </a:rPr>
              <a:t>Encryption &amp; Watermarking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1042887" y="1167342"/>
            <a:ext cx="6216413" cy="1907215"/>
            <a:chOff x="0" y="0"/>
            <a:chExt cx="8288550" cy="254295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76200"/>
              <a:ext cx="6147808" cy="5206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99"/>
                </a:lnSpc>
              </a:pPr>
              <a:r>
                <a:rPr lang="en-US" sz="2999" spc="-239" b="true">
                  <a:solidFill>
                    <a:srgbClr val="272727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Bit plane slicing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145954"/>
              <a:ext cx="8288550" cy="1397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en-US" sz="3000">
                  <a:solidFill>
                    <a:srgbClr val="272727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The image is sliced into 8 binary bit planes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042887" y="3699935"/>
            <a:ext cx="6216413" cy="2971799"/>
            <a:chOff x="0" y="0"/>
            <a:chExt cx="8288550" cy="3962399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76200"/>
              <a:ext cx="6147808" cy="5206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99"/>
                </a:lnSpc>
              </a:pPr>
              <a:r>
                <a:rPr lang="en-US" sz="2999" spc="-239" b="true">
                  <a:solidFill>
                    <a:srgbClr val="272727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Encryption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142999"/>
              <a:ext cx="8288550" cy="2819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272727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Random shuffle algorithm applied to the first 7 bit planes</a:t>
              </a:r>
            </a:p>
            <a:p>
              <a:pPr algn="just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272727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Seed derived from the key with SHA-256 hash function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042887" y="7299392"/>
            <a:ext cx="6216413" cy="1904999"/>
            <a:chOff x="0" y="0"/>
            <a:chExt cx="8288550" cy="2539999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76200"/>
              <a:ext cx="6147808" cy="5206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99"/>
                </a:lnSpc>
              </a:pPr>
              <a:r>
                <a:rPr lang="en-US" sz="2999" spc="-239" b="true">
                  <a:solidFill>
                    <a:srgbClr val="272727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Watermarking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142999"/>
              <a:ext cx="8288550" cy="1397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en-US" sz="3000">
                  <a:solidFill>
                    <a:srgbClr val="272727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The last bit plane is replaced with a binary watermark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00413" y="3045288"/>
            <a:ext cx="4842492" cy="5780830"/>
          </a:xfrm>
          <a:custGeom>
            <a:avLst/>
            <a:gdLst/>
            <a:ahLst/>
            <a:cxnLst/>
            <a:rect r="r" b="b" t="t" l="l"/>
            <a:pathLst>
              <a:path h="5780830" w="4842492">
                <a:moveTo>
                  <a:pt x="0" y="0"/>
                </a:moveTo>
                <a:lnTo>
                  <a:pt x="4842492" y="0"/>
                </a:lnTo>
                <a:lnTo>
                  <a:pt x="4842492" y="5780830"/>
                </a:lnTo>
                <a:lnTo>
                  <a:pt x="0" y="57808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262" t="-3627" r="-11069" b="-82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33405" y="5731741"/>
            <a:ext cx="616017" cy="617140"/>
          </a:xfrm>
          <a:custGeom>
            <a:avLst/>
            <a:gdLst/>
            <a:ahLst/>
            <a:cxnLst/>
            <a:rect r="r" b="b" t="t" l="l"/>
            <a:pathLst>
              <a:path h="617140" w="616017">
                <a:moveTo>
                  <a:pt x="0" y="0"/>
                </a:moveTo>
                <a:lnTo>
                  <a:pt x="616018" y="0"/>
                </a:lnTo>
                <a:lnTo>
                  <a:pt x="616018" y="617140"/>
                </a:lnTo>
                <a:lnTo>
                  <a:pt x="0" y="6171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649423" y="1147594"/>
            <a:ext cx="9735676" cy="8464548"/>
            <a:chOff x="0" y="0"/>
            <a:chExt cx="12980901" cy="112860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832946"/>
              <a:ext cx="2380878" cy="2824935"/>
            </a:xfrm>
            <a:custGeom>
              <a:avLst/>
              <a:gdLst/>
              <a:ahLst/>
              <a:cxnLst/>
              <a:rect r="r" b="b" t="t" l="l"/>
              <a:pathLst>
                <a:path h="2824935" w="2380878">
                  <a:moveTo>
                    <a:pt x="0" y="0"/>
                  </a:moveTo>
                  <a:lnTo>
                    <a:pt x="2380878" y="0"/>
                  </a:lnTo>
                  <a:lnTo>
                    <a:pt x="2380878" y="2824935"/>
                  </a:lnTo>
                  <a:lnTo>
                    <a:pt x="0" y="2824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381" t="-6805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561012" y="3158796"/>
              <a:ext cx="2396070" cy="2824797"/>
            </a:xfrm>
            <a:custGeom>
              <a:avLst/>
              <a:gdLst/>
              <a:ahLst/>
              <a:cxnLst/>
              <a:rect r="r" b="b" t="t" l="l"/>
              <a:pathLst>
                <a:path h="2824797" w="2396070">
                  <a:moveTo>
                    <a:pt x="0" y="0"/>
                  </a:moveTo>
                  <a:lnTo>
                    <a:pt x="2396070" y="0"/>
                  </a:lnTo>
                  <a:lnTo>
                    <a:pt x="2396070" y="2824798"/>
                  </a:lnTo>
                  <a:lnTo>
                    <a:pt x="0" y="28247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96" t="-6342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288636" y="5561237"/>
              <a:ext cx="2377029" cy="2796964"/>
            </a:xfrm>
            <a:custGeom>
              <a:avLst/>
              <a:gdLst/>
              <a:ahLst/>
              <a:cxnLst/>
              <a:rect r="r" b="b" t="t" l="l"/>
              <a:pathLst>
                <a:path h="2796964" w="2377029">
                  <a:moveTo>
                    <a:pt x="0" y="0"/>
                  </a:moveTo>
                  <a:lnTo>
                    <a:pt x="2377029" y="0"/>
                  </a:lnTo>
                  <a:lnTo>
                    <a:pt x="2377029" y="2796963"/>
                  </a:lnTo>
                  <a:lnTo>
                    <a:pt x="0" y="27969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6232" r="0" b="0"/>
              </a:stretch>
            </a:blipFill>
            <a:ln cap="rnd">
              <a:noFill/>
              <a:prstDash val="solid"/>
              <a:round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915467" y="7784999"/>
              <a:ext cx="2385167" cy="2813919"/>
            </a:xfrm>
            <a:custGeom>
              <a:avLst/>
              <a:gdLst/>
              <a:ahLst/>
              <a:cxnLst/>
              <a:rect r="r" b="b" t="t" l="l"/>
              <a:pathLst>
                <a:path h="2813919" w="2385167">
                  <a:moveTo>
                    <a:pt x="0" y="0"/>
                  </a:moveTo>
                  <a:lnTo>
                    <a:pt x="2385167" y="0"/>
                  </a:lnTo>
                  <a:lnTo>
                    <a:pt x="2385167" y="2813919"/>
                  </a:lnTo>
                  <a:lnTo>
                    <a:pt x="0" y="28139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5953" r="0" b="0"/>
              </a:stretch>
            </a:blipFill>
            <a:ln cap="rnd">
              <a:noFill/>
              <a:prstDash val="solid"/>
              <a:round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5685398" y="998020"/>
              <a:ext cx="2367191" cy="2826660"/>
            </a:xfrm>
            <a:custGeom>
              <a:avLst/>
              <a:gdLst/>
              <a:ahLst/>
              <a:cxnLst/>
              <a:rect r="r" b="b" t="t" l="l"/>
              <a:pathLst>
                <a:path h="2826660" w="2367191">
                  <a:moveTo>
                    <a:pt x="0" y="0"/>
                  </a:moveTo>
                  <a:lnTo>
                    <a:pt x="2367190" y="0"/>
                  </a:lnTo>
                  <a:lnTo>
                    <a:pt x="2367190" y="2826660"/>
                  </a:lnTo>
                  <a:lnTo>
                    <a:pt x="0" y="2826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891" t="-5614" r="0" b="0"/>
              </a:stretch>
            </a:blipFill>
            <a:ln cap="rnd">
              <a:noFill/>
              <a:prstDash val="solid"/>
              <a:round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411108" y="3161973"/>
              <a:ext cx="2387040" cy="2796951"/>
            </a:xfrm>
            <a:custGeom>
              <a:avLst/>
              <a:gdLst/>
              <a:ahLst/>
              <a:cxnLst/>
              <a:rect r="r" b="b" t="t" l="l"/>
              <a:pathLst>
                <a:path h="2796951" w="2387040">
                  <a:moveTo>
                    <a:pt x="0" y="0"/>
                  </a:moveTo>
                  <a:lnTo>
                    <a:pt x="2387040" y="0"/>
                  </a:lnTo>
                  <a:lnTo>
                    <a:pt x="2387040" y="2796951"/>
                  </a:lnTo>
                  <a:lnTo>
                    <a:pt x="0" y="2796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6680" r="0" b="0"/>
              </a:stretch>
            </a:blipFill>
            <a:ln cap="rnd">
              <a:noFill/>
              <a:prstDash val="solid"/>
              <a:round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9046077" y="5514224"/>
              <a:ext cx="2378797" cy="2843977"/>
            </a:xfrm>
            <a:custGeom>
              <a:avLst/>
              <a:gdLst/>
              <a:ahLst/>
              <a:cxnLst/>
              <a:rect r="r" b="b" t="t" l="l"/>
              <a:pathLst>
                <a:path h="2843977" w="2378797">
                  <a:moveTo>
                    <a:pt x="0" y="0"/>
                  </a:moveTo>
                  <a:lnTo>
                    <a:pt x="2378797" y="0"/>
                  </a:lnTo>
                  <a:lnTo>
                    <a:pt x="2378797" y="2843976"/>
                  </a:lnTo>
                  <a:lnTo>
                    <a:pt x="0" y="28439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666" t="-5251" r="0" b="0"/>
              </a:stretch>
            </a:blipFill>
            <a:ln cap="rnd">
              <a:noFill/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 rot="0">
              <a:off x="2637068" y="-76200"/>
              <a:ext cx="4517430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272727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Original Bit Planes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945659" y="3748480"/>
              <a:ext cx="206772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272727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607639" y="5979635"/>
              <a:ext cx="302816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272727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4243460" y="8282000"/>
              <a:ext cx="320080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272727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5948407" y="10526484"/>
              <a:ext cx="319286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272727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6548313" y="3748480"/>
              <a:ext cx="325438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272727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8262879" y="5979635"/>
              <a:ext cx="316309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272727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9912888" y="8282000"/>
              <a:ext cx="305197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272727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1582373" y="10600265"/>
              <a:ext cx="329009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272727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</a:p>
          </p:txBody>
        </p:sp>
        <p:sp>
          <p:nvSpPr>
            <p:cNvPr name="Freeform 21" id="21"/>
            <p:cNvSpPr/>
            <p:nvPr/>
          </p:nvSpPr>
          <p:spPr>
            <a:xfrm flipH="false" flipV="false" rot="0">
              <a:off x="10577453" y="7756415"/>
              <a:ext cx="2403448" cy="2871087"/>
            </a:xfrm>
            <a:custGeom>
              <a:avLst/>
              <a:gdLst/>
              <a:ahLst/>
              <a:cxnLst/>
              <a:rect r="r" b="b" t="t" l="l"/>
              <a:pathLst>
                <a:path h="2871087" w="2403448">
                  <a:moveTo>
                    <a:pt x="0" y="0"/>
                  </a:moveTo>
                  <a:lnTo>
                    <a:pt x="2403448" y="0"/>
                  </a:lnTo>
                  <a:lnTo>
                    <a:pt x="2403448" y="2871087"/>
                  </a:lnTo>
                  <a:lnTo>
                    <a:pt x="0" y="2871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TextBox 22" id="22"/>
          <p:cNvSpPr txBox="true"/>
          <p:nvPr/>
        </p:nvSpPr>
        <p:spPr>
          <a:xfrm rot="0">
            <a:off x="2000413" y="1009650"/>
            <a:ext cx="3446991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600"/>
              </a:lnSpc>
            </a:pPr>
            <a:r>
              <a:rPr lang="en-US" sz="8000" spc="-800">
                <a:solidFill>
                  <a:srgbClr val="272727"/>
                </a:solidFill>
                <a:latin typeface="Public Sans"/>
                <a:ea typeface="Public Sans"/>
                <a:cs typeface="Public Sans"/>
                <a:sym typeface="Public Sans"/>
              </a:rPr>
              <a:t>Results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984805" y="8953500"/>
            <a:ext cx="2795695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>
                <a:solidFill>
                  <a:srgbClr val="272727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Original image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DAGeiTpRW5o</dc:identifier>
  <dcterms:modified xsi:type="dcterms:W3CDTF">2011-08-01T06:04:30Z</dcterms:modified>
  <cp:revision>1</cp:revision>
  <dc:title>IML Project</dc:title>
</cp:coreProperties>
</file>